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61" r:id="rId3"/>
    <p:sldId id="263" r:id="rId4"/>
    <p:sldId id="265" r:id="rId5"/>
    <p:sldId id="267" r:id="rId6"/>
    <p:sldId id="27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E1F76F-CA66-40B6-B506-4BC993307CA6}" type="datetimeFigureOut">
              <a:rPr lang="en-US" smtClean="0"/>
              <a:t>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FFCE2-AC8F-46C7-BAEA-3EDDC0254E9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39699-1635-43B6-B987-8E7E05A019A9}" type="slidenum">
              <a:rPr lang="en-US" smtClean="0"/>
              <a:pPr fontAlgn="base">
                <a:spcBef>
                  <a:spcPct val="0"/>
                </a:spcBef>
                <a:spcAft>
                  <a:spcPct val="0"/>
                </a:spcAft>
                <a:defRPr/>
              </a:pPr>
              <a:t>3</a:t>
            </a:fld>
            <a:endParaRPr lang="en-US" smtClean="0"/>
          </a:p>
        </p:txBody>
      </p:sp>
      <p:sp>
        <p:nvSpPr>
          <p:cNvPr id="28675" name="Rectangle 2"/>
          <p:cNvSpPr>
            <a:spLocks noRo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NOTES</a:t>
            </a:r>
          </a:p>
          <a:p>
            <a:pPr eaLnBrk="1" hangingPunct="1">
              <a:spcBef>
                <a:spcPct val="0"/>
              </a:spcBef>
            </a:pPr>
            <a:r>
              <a:rPr lang="en-US" u="sng" smtClean="0"/>
              <a:t>________________________________________________________________________________________________________________________________________________________________________________________________</a:t>
            </a:r>
          </a:p>
          <a:p>
            <a:pPr eaLnBrk="1" hangingPunct="1">
              <a:spcBef>
                <a:spcPct val="0"/>
              </a:spcBef>
            </a:pPr>
            <a:r>
              <a:rPr lang="en-US" u="sng" smtClean="0"/>
              <a:t>________________________________________________________________________________________________________________________________________________________________________________________________</a:t>
            </a:r>
          </a:p>
          <a:p>
            <a:pPr eaLnBrk="1" hangingPunct="1">
              <a:spcBef>
                <a:spcPct val="0"/>
              </a:spcBef>
            </a:pPr>
            <a:r>
              <a:rPr lang="en-US" u="sng" smtClean="0"/>
              <a:t>________________________________________________________________________________________________________________________________________________________________________________________________</a:t>
            </a:r>
          </a:p>
          <a:p>
            <a:pPr eaLnBrk="1" hangingPunct="1">
              <a:spcBef>
                <a:spcPct val="0"/>
              </a:spcBef>
            </a:pPr>
            <a:r>
              <a:rPr lang="en-US" u="sng" smtClean="0"/>
              <a:t>________________________________________________________________________________________________________________________________________________________________________________________________</a:t>
            </a:r>
          </a:p>
          <a:p>
            <a:pPr eaLnBrk="1" hangingPunct="1">
              <a:spcBef>
                <a:spcPct val="0"/>
              </a:spcBef>
            </a:pPr>
            <a:r>
              <a:rPr lang="en-US" u="sng" smtClean="0"/>
              <a:t>________________________________________________________________________________________________________________________________________________________________________________________________</a:t>
            </a:r>
          </a:p>
          <a:p>
            <a:pPr eaLnBrk="1" hangingPunct="1">
              <a:spcBef>
                <a:spcPct val="0"/>
              </a:spcBef>
            </a:pPr>
            <a:r>
              <a:rPr lang="en-US" u="sng" smtClean="0"/>
              <a:t>________________________________________________________________________________________________________________________________________________________________________________________________</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4E56FD-EDD3-486F-A6DB-15F362F3D1D3}"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E56FD-EDD3-486F-A6DB-15F362F3D1D3}"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E56FD-EDD3-486F-A6DB-15F362F3D1D3}"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7E53A11F-6121-4715-95D1-E4DD07AC8A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E56FD-EDD3-486F-A6DB-15F362F3D1D3}"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4E56FD-EDD3-486F-A6DB-15F362F3D1D3}" type="datetimeFigureOut">
              <a:rPr lang="en-US" smtClean="0"/>
              <a:t>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4E56FD-EDD3-486F-A6DB-15F362F3D1D3}" type="datetimeFigureOut">
              <a:rPr lang="en-US" smtClean="0"/>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4E56FD-EDD3-486F-A6DB-15F362F3D1D3}" type="datetimeFigureOut">
              <a:rPr lang="en-US" smtClean="0"/>
              <a:t>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4E56FD-EDD3-486F-A6DB-15F362F3D1D3}" type="datetimeFigureOut">
              <a:rPr lang="en-US" smtClean="0"/>
              <a:t>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E56FD-EDD3-486F-A6DB-15F362F3D1D3}" type="datetimeFigureOut">
              <a:rPr lang="en-US" smtClean="0"/>
              <a:t>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E56FD-EDD3-486F-A6DB-15F362F3D1D3}" type="datetimeFigureOut">
              <a:rPr lang="en-US" smtClean="0"/>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E56FD-EDD3-486F-A6DB-15F362F3D1D3}" type="datetimeFigureOut">
              <a:rPr lang="en-US" smtClean="0"/>
              <a:t>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AEB62-8B21-4BFD-8725-44BAE6FE48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E56FD-EDD3-486F-A6DB-15F362F3D1D3}" type="datetimeFigureOut">
              <a:rPr lang="en-US" smtClean="0"/>
              <a:t>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AEB62-8B21-4BFD-8725-44BAE6FE48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ctrTitle"/>
          </p:nvPr>
        </p:nvSpPr>
        <p:spPr>
          <a:xfrm>
            <a:off x="685800" y="152400"/>
            <a:ext cx="7772400" cy="2286000"/>
          </a:xfrm>
        </p:spPr>
        <p:txBody>
          <a:bodyPr/>
          <a:lstStyle/>
          <a:p>
            <a:pPr eaLnBrk="1" hangingPunct="1"/>
            <a:r>
              <a:rPr lang="en-US" dirty="0" smtClean="0"/>
              <a:t>Dr. J. Christopher Haney, </a:t>
            </a:r>
            <a:r>
              <a:rPr lang="en-US" dirty="0" smtClean="0"/>
              <a:t>Seabirds</a:t>
            </a:r>
            <a:r>
              <a:rPr lang="en-US" dirty="0" smtClean="0"/>
              <a:t/>
            </a:r>
            <a:br>
              <a:rPr lang="en-US" dirty="0" smtClean="0"/>
            </a:br>
            <a:r>
              <a:rPr lang="en-US" sz="2800" b="1" dirty="0" smtClean="0">
                <a:latin typeface="Arial" charset="0"/>
              </a:rPr>
              <a:t>Chief Scientist, Defenders of Wildlife</a:t>
            </a:r>
            <a:br>
              <a:rPr lang="en-US" sz="2800" b="1" dirty="0" smtClean="0">
                <a:latin typeface="Arial" charset="0"/>
              </a:rPr>
            </a:br>
            <a:r>
              <a:rPr lang="en-US" sz="2800" b="1" dirty="0" smtClean="0">
                <a:latin typeface="Arial" charset="0"/>
              </a:rPr>
              <a:t>Acting Trustee, U.S. Fish &amp; Wildlife Service</a:t>
            </a:r>
            <a:br>
              <a:rPr lang="en-US" sz="2800" b="1" dirty="0" smtClean="0">
                <a:latin typeface="Arial" charset="0"/>
              </a:rPr>
            </a:br>
            <a:r>
              <a:rPr lang="en-US" sz="2800" b="1" i="1" dirty="0" smtClean="0">
                <a:latin typeface="Arial" charset="0"/>
              </a:rPr>
              <a:t>Deepwater Horizon</a:t>
            </a:r>
            <a:r>
              <a:rPr lang="en-US" sz="2800" b="1" dirty="0" smtClean="0">
                <a:latin typeface="Arial" charset="0"/>
              </a:rPr>
              <a:t> Oil Spill Response</a:t>
            </a:r>
            <a:endParaRPr lang="en-US" dirty="0" smtClean="0"/>
          </a:p>
        </p:txBody>
      </p:sp>
      <p:sp>
        <p:nvSpPr>
          <p:cNvPr id="14339" name="Subtitle 3"/>
          <p:cNvSpPr>
            <a:spLocks noGrp="1"/>
          </p:cNvSpPr>
          <p:nvPr>
            <p:ph type="subTitle" idx="1"/>
          </p:nvPr>
        </p:nvSpPr>
        <p:spPr>
          <a:xfrm>
            <a:off x="4495800" y="2514600"/>
            <a:ext cx="3276600" cy="3581400"/>
          </a:xfrm>
        </p:spPr>
        <p:txBody>
          <a:bodyPr/>
          <a:lstStyle/>
          <a:p>
            <a:pPr eaLnBrk="1" hangingPunct="1"/>
            <a:r>
              <a:rPr lang="en-US" sz="1600" smtClean="0">
                <a:solidFill>
                  <a:schemeClr val="tx1"/>
                </a:solidFill>
              </a:rPr>
              <a:t>Dr. Haney, got his PhD in Zoology at the University of Georgia and is now Chief Scientist at Defenders of Wildlife. He has worked on marine wildlife, biological oceanography and oil spills for over 25 years. From 1993 to 2001, he served on the core science team that helped document impacts from and oversaw restoration of the 1989 Exxon Valdez spill in Alaska. In 2002, he received an Outstanding Service Award from the Exxon Valdez Oil Spill Restoration Program.</a:t>
            </a:r>
          </a:p>
        </p:txBody>
      </p:sp>
      <p:pic>
        <p:nvPicPr>
          <p:cNvPr id="14340" name="Picture 5" descr="C:\Users\PAMcGillivary\Desktop\Haney_St-Paul-Pribilofs_Bering-Sea.jpg"/>
          <p:cNvPicPr>
            <a:picLocks noChangeAspect="1" noChangeArrowheads="1"/>
          </p:cNvPicPr>
          <p:nvPr/>
        </p:nvPicPr>
        <p:blipFill>
          <a:blip r:embed="rId2" cstate="print"/>
          <a:srcRect/>
          <a:stretch>
            <a:fillRect/>
          </a:stretch>
        </p:blipFill>
        <p:spPr bwMode="auto">
          <a:xfrm>
            <a:off x="381000" y="2514600"/>
            <a:ext cx="3962400" cy="37719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noChangeArrowheads="1"/>
          </p:cNvPicPr>
          <p:nvPr>
            <p:ph/>
          </p:nvPr>
        </p:nvPicPr>
        <p:blipFill>
          <a:blip r:embed="rId3" cstate="print"/>
          <a:srcRect/>
          <a:stretch>
            <a:fillRect/>
          </a:stretch>
        </p:blipFill>
        <p:spPr>
          <a:xfrm>
            <a:off x="609600" y="685800"/>
            <a:ext cx="4238625" cy="5334000"/>
          </a:xfrm>
          <a:noFill/>
        </p:spPr>
      </p:pic>
      <p:sp>
        <p:nvSpPr>
          <p:cNvPr id="107529" name="Rectangle 9"/>
          <p:cNvSpPr>
            <a:spLocks noChangeArrowheads="1"/>
          </p:cNvSpPr>
          <p:nvPr/>
        </p:nvSpPr>
        <p:spPr bwMode="auto">
          <a:xfrm>
            <a:off x="5105400" y="685800"/>
            <a:ext cx="3429000" cy="5324535"/>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000" b="1" dirty="0">
                <a:effectLst>
                  <a:outerShdw blurRad="38100" dist="38100" dir="2700000" algn="tl">
                    <a:srgbClr val="000000"/>
                  </a:outerShdw>
                </a:effectLst>
                <a:cs typeface="+mn-cs"/>
              </a:rPr>
              <a:t>Some environmental impacts of spills are obvious, like tar balls on beaches or the oily coating on these young brown pelicans in coastal Louisiana.</a:t>
            </a:r>
          </a:p>
          <a:p>
            <a:pPr fontAlgn="auto">
              <a:spcBef>
                <a:spcPts val="0"/>
              </a:spcBef>
              <a:spcAft>
                <a:spcPts val="0"/>
              </a:spcAft>
              <a:defRPr/>
            </a:pPr>
            <a:endParaRPr lang="en-US" sz="2000" b="1" dirty="0">
              <a:effectLst>
                <a:outerShdw blurRad="38100" dist="38100" dir="2700000" algn="tl">
                  <a:srgbClr val="000000"/>
                </a:outerShdw>
              </a:effectLst>
              <a:cs typeface="+mn-cs"/>
            </a:endParaRPr>
          </a:p>
          <a:p>
            <a:pPr fontAlgn="auto">
              <a:spcBef>
                <a:spcPts val="0"/>
              </a:spcBef>
              <a:spcAft>
                <a:spcPts val="0"/>
              </a:spcAft>
              <a:defRPr/>
            </a:pPr>
            <a:r>
              <a:rPr lang="en-US" sz="2000" b="1" dirty="0">
                <a:effectLst>
                  <a:outerShdw blurRad="38100" dist="38100" dir="2700000" algn="tl">
                    <a:srgbClr val="000000"/>
                  </a:outerShdw>
                </a:effectLst>
                <a:cs typeface="+mn-cs"/>
              </a:rPr>
              <a:t>Other impacts are highly cryptic, however, especially certain changes to wildlife behavior, reproductive success, and genetic integrity, all of which may be detected only after years of study using sophisticated research techniques. </a:t>
            </a:r>
          </a:p>
          <a:p>
            <a:pPr fontAlgn="auto">
              <a:spcBef>
                <a:spcPts val="0"/>
              </a:spcBef>
              <a:spcAft>
                <a:spcPts val="0"/>
              </a:spcAft>
              <a:defRPr/>
            </a:pPr>
            <a:endParaRPr lang="en-US" sz="2000" b="1" dirty="0">
              <a:effectLst>
                <a:outerShdw blurRad="38100" dist="38100" dir="2700000" algn="tl">
                  <a:srgbClr val="000000"/>
                </a:outerShdw>
              </a:effectLst>
              <a:cs typeface="+mn-cs"/>
            </a:endParaRPr>
          </a:p>
          <a:p>
            <a:pPr fontAlgn="auto">
              <a:spcBef>
                <a:spcPts val="0"/>
              </a:spcBef>
              <a:spcAft>
                <a:spcPts val="0"/>
              </a:spcAft>
              <a:defRPr/>
            </a:pPr>
            <a:endParaRPr lang="en-US" sz="2000" b="1" dirty="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Seabird </a:t>
            </a:r>
            <a:r>
              <a:rPr lang="en-US" dirty="0" err="1" smtClean="0"/>
              <a:t>Studies:Dr</a:t>
            </a:r>
            <a:r>
              <a:rPr lang="en-US" dirty="0" smtClean="0"/>
              <a:t>. Chris </a:t>
            </a:r>
            <a:r>
              <a:rPr lang="en-US" dirty="0" err="1" smtClean="0"/>
              <a:t>Haney,USFWS</a:t>
            </a:r>
            <a:r>
              <a:rPr lang="en-US" dirty="0" smtClean="0"/>
              <a:t/>
            </a:r>
            <a:br>
              <a:rPr lang="en-US" dirty="0" smtClean="0"/>
            </a:br>
            <a:r>
              <a:rPr lang="en-US" dirty="0" smtClean="0"/>
              <a:t>Key science findings, US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90% of ‘no problem’ media reports were before 70% of bird carcasses retrieved: media went home early</a:t>
            </a:r>
          </a:p>
          <a:p>
            <a:pPr eaLnBrk="1" fontAlgn="auto" hangingPunct="1">
              <a:spcAft>
                <a:spcPts val="0"/>
              </a:spcAft>
              <a:buFont typeface="Arial" pitchFamily="34" charset="0"/>
              <a:buChar char="•"/>
              <a:defRPr/>
            </a:pPr>
            <a:r>
              <a:rPr lang="en-US" dirty="0" smtClean="0"/>
              <a:t>Difference between acute (Exxon) </a:t>
            </a:r>
            <a:r>
              <a:rPr lang="en-US" dirty="0" err="1" smtClean="0"/>
              <a:t>vs</a:t>
            </a:r>
            <a:r>
              <a:rPr lang="en-US" dirty="0" smtClean="0"/>
              <a:t> chronic (BP): </a:t>
            </a:r>
          </a:p>
          <a:p>
            <a:pPr eaLnBrk="1" fontAlgn="auto" hangingPunct="1">
              <a:spcAft>
                <a:spcPts val="0"/>
              </a:spcAft>
              <a:buFont typeface="Arial" pitchFamily="34" charset="0"/>
              <a:buNone/>
              <a:defRPr/>
            </a:pPr>
            <a:r>
              <a:rPr lang="en-US" dirty="0" smtClean="0"/>
              <a:t>    </a:t>
            </a:r>
            <a:r>
              <a:rPr lang="en-US" dirty="0" smtClean="0"/>
              <a:t>in </a:t>
            </a:r>
            <a:r>
              <a:rPr lang="en-US" dirty="0" err="1" smtClean="0"/>
              <a:t>GoM</a:t>
            </a:r>
            <a:r>
              <a:rPr lang="en-US" dirty="0" smtClean="0"/>
              <a:t> # </a:t>
            </a:r>
            <a:r>
              <a:rPr lang="en-US" dirty="0" smtClean="0"/>
              <a:t>dead birds didn’t exceed # oiled until August 17,                 </a:t>
            </a:r>
            <a:r>
              <a:rPr lang="en-US" dirty="0" err="1" smtClean="0"/>
              <a:t>ie</a:t>
            </a:r>
            <a:r>
              <a:rPr lang="en-US" dirty="0" smtClean="0"/>
              <a:t> effects were long term</a:t>
            </a:r>
          </a:p>
          <a:p>
            <a:pPr eaLnBrk="1" fontAlgn="auto" hangingPunct="1">
              <a:spcAft>
                <a:spcPts val="0"/>
              </a:spcAft>
              <a:buFont typeface="Arial" pitchFamily="34" charset="0"/>
              <a:buChar char="•"/>
              <a:defRPr/>
            </a:pPr>
            <a:r>
              <a:rPr lang="en-US" dirty="0" err="1" smtClean="0"/>
              <a:t>GoM</a:t>
            </a:r>
            <a:r>
              <a:rPr lang="en-US" dirty="0" smtClean="0"/>
              <a:t> seabirds mostly aerial divers, widely migrating, more </a:t>
            </a:r>
            <a:r>
              <a:rPr lang="en-US" dirty="0" smtClean="0"/>
              <a:t>likely to have long </a:t>
            </a:r>
            <a:r>
              <a:rPr lang="en-US" dirty="0" smtClean="0"/>
              <a:t>term chronic exposure </a:t>
            </a:r>
          </a:p>
          <a:p>
            <a:pPr eaLnBrk="1" fontAlgn="auto" hangingPunct="1">
              <a:spcAft>
                <a:spcPts val="0"/>
              </a:spcAft>
              <a:buFont typeface="Arial" pitchFamily="34" charset="0"/>
              <a:buChar char="•"/>
              <a:defRPr/>
            </a:pPr>
            <a:r>
              <a:rPr lang="en-US" dirty="0" smtClean="0"/>
              <a:t>Alaska seabirds mostly surface feeders so expect more acute effects, but spill likelihood during fall migrations likely to reduce acute exposure and result in chronic effects also</a:t>
            </a:r>
          </a:p>
          <a:p>
            <a:pPr eaLnBrk="1" fontAlgn="auto" hangingPunct="1">
              <a:spcAft>
                <a:spcPts val="0"/>
              </a:spcAft>
              <a:buFont typeface="Arial" pitchFamily="34" charset="0"/>
              <a:buChar char="•"/>
              <a:defRPr/>
            </a:pPr>
            <a:r>
              <a:rPr lang="en-US" dirty="0" smtClean="0"/>
              <a:t>Spring/fall bird migration means science response must be very rapid to document effects if spills are during these periods</a:t>
            </a:r>
          </a:p>
          <a:p>
            <a:pPr eaLnBrk="1" fontAlgn="auto" hangingPunct="1">
              <a:spcAft>
                <a:spcPts val="0"/>
              </a:spcAft>
              <a:buFont typeface="Arial" pitchFamily="34" charset="0"/>
              <a:buChar char="•"/>
              <a:defRPr/>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Seabird </a:t>
            </a:r>
            <a:r>
              <a:rPr lang="en-US" dirty="0" err="1" smtClean="0"/>
              <a:t>Studies:Dr</a:t>
            </a:r>
            <a:r>
              <a:rPr lang="en-US" dirty="0" smtClean="0"/>
              <a:t>. Chris </a:t>
            </a:r>
            <a:r>
              <a:rPr lang="en-US" dirty="0" err="1" smtClean="0"/>
              <a:t>Haney,USFWS</a:t>
            </a:r>
            <a:r>
              <a:rPr lang="en-US" dirty="0" smtClean="0"/>
              <a:t/>
            </a:r>
            <a:br>
              <a:rPr lang="en-US" dirty="0" smtClean="0"/>
            </a:br>
            <a:r>
              <a:rPr lang="en-US" dirty="0" smtClean="0"/>
              <a:t>Key logistics findings, US</a:t>
            </a: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t>Paperwork to begin study takes time, up to 3 months: a problem.  </a:t>
            </a:r>
            <a:r>
              <a:rPr lang="en-US" dirty="0" smtClean="0"/>
              <a:t>Advance </a:t>
            </a:r>
            <a:r>
              <a:rPr lang="en-US" dirty="0" smtClean="0"/>
              <a:t>planning </a:t>
            </a:r>
            <a:r>
              <a:rPr lang="en-US" dirty="0" smtClean="0"/>
              <a:t>extremely useful if possible, </a:t>
            </a:r>
            <a:r>
              <a:rPr lang="en-US" dirty="0" smtClean="0"/>
              <a:t>   </a:t>
            </a:r>
            <a:r>
              <a:rPr lang="en-US" dirty="0" err="1" smtClean="0"/>
              <a:t>eg</a:t>
            </a:r>
            <a:r>
              <a:rPr lang="en-US" dirty="0" smtClean="0"/>
              <a:t> </a:t>
            </a:r>
            <a:r>
              <a:rPr lang="en-US" dirty="0" smtClean="0"/>
              <a:t>having money in hand, personnel identified</a:t>
            </a:r>
          </a:p>
          <a:p>
            <a:pPr eaLnBrk="1" fontAlgn="auto" hangingPunct="1">
              <a:spcAft>
                <a:spcPts val="0"/>
              </a:spcAft>
              <a:buFont typeface="Arial" pitchFamily="34" charset="0"/>
              <a:buChar char="•"/>
              <a:defRPr/>
            </a:pPr>
            <a:r>
              <a:rPr lang="en-US" dirty="0" smtClean="0"/>
              <a:t>Seabird studies </a:t>
            </a:r>
            <a:r>
              <a:rPr lang="en-US" dirty="0" smtClean="0"/>
              <a:t>need lots </a:t>
            </a:r>
            <a:r>
              <a:rPr lang="en-US" dirty="0" smtClean="0"/>
              <a:t>of </a:t>
            </a:r>
            <a:r>
              <a:rPr lang="en-US" dirty="0" smtClean="0"/>
              <a:t>people w Hazmat &amp; </a:t>
            </a:r>
            <a:r>
              <a:rPr lang="en-US" dirty="0" smtClean="0"/>
              <a:t>security clearances…not enough seabird experts </a:t>
            </a:r>
            <a:r>
              <a:rPr lang="en-US" dirty="0" smtClean="0"/>
              <a:t>in </a:t>
            </a:r>
            <a:r>
              <a:rPr lang="en-US" dirty="0" smtClean="0"/>
              <a:t>Alaska so outside assist </a:t>
            </a:r>
            <a:r>
              <a:rPr lang="en-US" dirty="0" smtClean="0"/>
              <a:t>would be required</a:t>
            </a:r>
            <a:endParaRPr lang="en-US" dirty="0" smtClean="0"/>
          </a:p>
          <a:p>
            <a:pPr eaLnBrk="1" fontAlgn="auto" hangingPunct="1">
              <a:spcAft>
                <a:spcPts val="0"/>
              </a:spcAft>
              <a:buFont typeface="Arial" pitchFamily="34" charset="0"/>
              <a:buChar char="•"/>
              <a:defRPr/>
            </a:pPr>
            <a:r>
              <a:rPr lang="en-US" dirty="0" smtClean="0"/>
              <a:t>NOAA ships were already conducting research in </a:t>
            </a:r>
            <a:r>
              <a:rPr lang="en-US" dirty="0" err="1" smtClean="0"/>
              <a:t>GoM</a:t>
            </a:r>
            <a:r>
              <a:rPr lang="en-US" dirty="0" smtClean="0"/>
              <a:t>, without </a:t>
            </a:r>
            <a:r>
              <a:rPr lang="en-US" dirty="0" smtClean="0"/>
              <a:t>those</a:t>
            </a:r>
            <a:r>
              <a:rPr lang="en-US" dirty="0" smtClean="0"/>
              <a:t>, seabird studies would have been impossible.  </a:t>
            </a:r>
            <a:r>
              <a:rPr lang="en-US" dirty="0" smtClean="0"/>
              <a:t>In Alaskan arctic access to ships for such studies would be problematic; aircraft are useful, but not enough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Seabird </a:t>
            </a:r>
            <a:r>
              <a:rPr lang="en-US" dirty="0" err="1" smtClean="0"/>
              <a:t>Studies:Dr</a:t>
            </a:r>
            <a:r>
              <a:rPr lang="en-US" dirty="0" smtClean="0"/>
              <a:t>. Chris </a:t>
            </a:r>
            <a:r>
              <a:rPr lang="en-US" dirty="0" err="1" smtClean="0"/>
              <a:t>Haney,USFWS</a:t>
            </a:r>
            <a:r>
              <a:rPr lang="en-US" dirty="0" smtClean="0"/>
              <a:t/>
            </a:r>
            <a:br>
              <a:rPr lang="en-US" dirty="0" smtClean="0"/>
            </a:br>
            <a:r>
              <a:rPr lang="en-US" dirty="0" smtClean="0"/>
              <a:t>Key findings, International</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 Due to bird migrations, problem will be international</a:t>
            </a:r>
          </a:p>
          <a:p>
            <a:pPr eaLnBrk="1" fontAlgn="auto" hangingPunct="1">
              <a:spcAft>
                <a:spcPts val="0"/>
              </a:spcAft>
              <a:buFont typeface="Arial" pitchFamily="34" charset="0"/>
              <a:buChar char="•"/>
              <a:defRPr/>
            </a:pPr>
            <a:r>
              <a:rPr lang="en-US" dirty="0" smtClean="0"/>
              <a:t>US FWS does not have long term monitoring plan for US yet, will soon, but no plan for international response coordination, short or long term</a:t>
            </a:r>
          </a:p>
          <a:p>
            <a:pPr eaLnBrk="1" fontAlgn="auto" hangingPunct="1">
              <a:spcAft>
                <a:spcPts val="0"/>
              </a:spcAft>
              <a:buFont typeface="Arial" pitchFamily="34" charset="0"/>
              <a:buChar char="•"/>
              <a:defRPr/>
            </a:pPr>
            <a:r>
              <a:rPr lang="en-US" dirty="0" smtClean="0"/>
              <a:t>US OPA-90 law is clear: foreign governments can petition to be Trustees in case of a spill, </a:t>
            </a:r>
            <a:r>
              <a:rPr lang="en-US" dirty="0" smtClean="0"/>
              <a:t>and </a:t>
            </a:r>
            <a:r>
              <a:rPr lang="en-US" dirty="0" smtClean="0"/>
              <a:t>burden of proof is vague</a:t>
            </a:r>
          </a:p>
          <a:p>
            <a:pPr eaLnBrk="1" fontAlgn="auto" hangingPunct="1">
              <a:spcAft>
                <a:spcPts val="0"/>
              </a:spcAft>
              <a:buFont typeface="Arial" pitchFamily="34" charset="0"/>
              <a:buChar char="•"/>
              <a:defRPr/>
            </a:pPr>
            <a:r>
              <a:rPr lang="en-US" dirty="0" smtClean="0"/>
              <a:t>International response planning for Alaska is not in place for seabird studies and is needed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468</Words>
  <Application>Microsoft Office PowerPoint</Application>
  <PresentationFormat>On-screen Show (4:3)</PresentationFormat>
  <Paragraphs>30</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Dr. J. Christopher Haney, Seabirds Chief Scientist, Defenders of Wildlife Acting Trustee, U.S. Fish &amp; Wildlife Service Deepwater Horizon Oil Spill Response</vt:lpstr>
      <vt:lpstr>Slide 3</vt:lpstr>
      <vt:lpstr>Seabird Studies:Dr. Chris Haney,USFWS Key science findings, US</vt:lpstr>
      <vt:lpstr>Seabird Studies:Dr. Chris Haney,USFWS Key logistics findings, US</vt:lpstr>
      <vt:lpstr>Seabird Studies:Dr. Chris Haney,USFWS Key findings, International</vt:lpstr>
    </vt:vector>
  </TitlesOfParts>
  <Company>LENOVO CUSTOMER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 USER</dc:creator>
  <cp:lastModifiedBy>LENOVO USER</cp:lastModifiedBy>
  <cp:revision>15</cp:revision>
  <dcterms:created xsi:type="dcterms:W3CDTF">2011-01-18T19:18:27Z</dcterms:created>
  <dcterms:modified xsi:type="dcterms:W3CDTF">2011-01-19T00:06:44Z</dcterms:modified>
</cp:coreProperties>
</file>