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5FC17-DA51-1745-9190-6D41A4766345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E5645-FD73-3B43-9B3E-51BC0FB346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Kurt’s concept of what generally</a:t>
            </a:r>
            <a:r>
              <a:rPr lang="en-US" baseline="0" dirty="0" smtClean="0"/>
              <a:t> is GIS.  The actual flow really is a lot more concept, but I believe this is a reasonable teaching framework.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E5645-FD73-3B43-9B3E-51BC0FB3462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48ED-8EDF-F944-B081-B2D7B0238874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E707-2520-E148-97E5-06414CB3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48ED-8EDF-F944-B081-B2D7B0238874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E707-2520-E148-97E5-06414CB3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48ED-8EDF-F944-B081-B2D7B0238874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E707-2520-E148-97E5-06414CB3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48ED-8EDF-F944-B081-B2D7B0238874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E707-2520-E148-97E5-06414CB3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48ED-8EDF-F944-B081-B2D7B0238874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E707-2520-E148-97E5-06414CB3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48ED-8EDF-F944-B081-B2D7B0238874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E707-2520-E148-97E5-06414CB3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48ED-8EDF-F944-B081-B2D7B0238874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E707-2520-E148-97E5-06414CB3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48ED-8EDF-F944-B081-B2D7B0238874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E707-2520-E148-97E5-06414CB3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48ED-8EDF-F944-B081-B2D7B0238874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E707-2520-E148-97E5-06414CB3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48ED-8EDF-F944-B081-B2D7B0238874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E707-2520-E148-97E5-06414CB3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48ED-8EDF-F944-B081-B2D7B0238874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E707-2520-E148-97E5-06414CB3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48ED-8EDF-F944-B081-B2D7B0238874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E707-2520-E148-97E5-06414CB33F4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8079"/>
            <a:ext cx="8229600" cy="8760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GIS?</a:t>
            </a:r>
            <a:br>
              <a:rPr lang="en-US" dirty="0" smtClean="0"/>
            </a:br>
            <a:r>
              <a:rPr lang="en-US" sz="2222" dirty="0" smtClean="0"/>
              <a:t>Defined by a (simplified) workflow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60400" y="1548400"/>
            <a:ext cx="2552700" cy="677159"/>
          </a:xfrm>
          <a:prstGeom prst="ellipse">
            <a:avLst/>
          </a:prstGeom>
          <a:noFill/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6675" y="1561100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Sensing the world</a:t>
            </a:r>
          </a:p>
          <a:p>
            <a:pPr algn="ctr"/>
            <a:r>
              <a:rPr lang="en-US" sz="1200" dirty="0" err="1" smtClean="0"/>
              <a:t>x,y,z,t</a:t>
            </a:r>
            <a:r>
              <a:rPr lang="en-US" sz="1200" dirty="0" smtClean="0"/>
              <a:t>, values, error/uncertainty, </a:t>
            </a:r>
          </a:p>
          <a:p>
            <a:pPr algn="ctr"/>
            <a:r>
              <a:rPr lang="en-US" sz="1200" dirty="0" smtClean="0"/>
              <a:t>metadata</a:t>
            </a: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6899660" y="6024833"/>
            <a:ext cx="1963908" cy="673045"/>
          </a:xfrm>
          <a:prstGeom prst="ellipse">
            <a:avLst/>
          </a:prstGeom>
          <a:noFill/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17777" y="6198519"/>
            <a:ext cx="1802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Informed decision making</a:t>
            </a:r>
            <a:endParaRPr lang="en-US" sz="1200" dirty="0"/>
          </a:p>
        </p:txBody>
      </p:sp>
      <p:cxnSp>
        <p:nvCxnSpPr>
          <p:cNvPr id="10" name="Straight Arrow Connector 9"/>
          <p:cNvCxnSpPr>
            <a:stCxn id="5" idx="4"/>
            <a:endCxn id="13" idx="0"/>
          </p:cNvCxnSpPr>
          <p:nvPr/>
        </p:nvCxnSpPr>
        <p:spPr>
          <a:xfrm rot="5400000">
            <a:off x="1419408" y="2722571"/>
            <a:ext cx="1014354" cy="20331"/>
          </a:xfrm>
          <a:prstGeom prst="straightConnector1">
            <a:avLst/>
          </a:prstGeom>
          <a:ln>
            <a:gradFill flip="none" rotWithShape="1">
              <a:gsLst>
                <a:gs pos="0">
                  <a:srgbClr val="FF6600"/>
                </a:gs>
                <a:gs pos="100000">
                  <a:schemeClr val="accent1"/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88056" y="3239913"/>
            <a:ext cx="145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Information Capture</a:t>
            </a:r>
          </a:p>
          <a:p>
            <a:pPr algn="ctr"/>
            <a:r>
              <a:rPr lang="en-US" sz="1200" dirty="0" smtClean="0"/>
              <a:t>Acquisition</a:t>
            </a:r>
          </a:p>
          <a:p>
            <a:pPr algn="ctr"/>
            <a:r>
              <a:rPr lang="en-US" sz="1200" dirty="0" smtClean="0"/>
              <a:t>(“Level 0”)</a:t>
            </a:r>
            <a:endParaRPr lang="en-US" sz="1200" dirty="0"/>
          </a:p>
        </p:txBody>
      </p:sp>
      <p:cxnSp>
        <p:nvCxnSpPr>
          <p:cNvPr id="15" name="Curved Connector 14"/>
          <p:cNvCxnSpPr/>
          <p:nvPr/>
        </p:nvCxnSpPr>
        <p:spPr>
          <a:xfrm rot="16200000" flipH="1">
            <a:off x="-96434" y="3070858"/>
            <a:ext cx="3851010" cy="3723273"/>
          </a:xfrm>
          <a:prstGeom prst="curvedConnector3">
            <a:avLst>
              <a:gd name="adj1" fmla="val 50000"/>
            </a:avLst>
          </a:prstGeom>
          <a:ln>
            <a:gradFill flip="none" rotWithShape="1">
              <a:gsLst>
                <a:gs pos="0">
                  <a:srgbClr val="FFFF00"/>
                </a:gs>
                <a:gs pos="100000">
                  <a:srgbClr val="FFFFFF"/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2195" y="5563168"/>
            <a:ext cx="1547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Information Exchange</a:t>
            </a:r>
            <a:endParaRPr lang="en-US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457200" y="5563168"/>
            <a:ext cx="1456767" cy="2769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706955" y="4468188"/>
            <a:ext cx="1595319" cy="594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09047" y="4309487"/>
            <a:ext cx="1364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Format Conversion</a:t>
            </a:r>
          </a:p>
          <a:p>
            <a:pPr algn="ctr"/>
            <a:r>
              <a:rPr lang="en-US" sz="1200" dirty="0" smtClean="0"/>
              <a:t>(or pass as is)</a:t>
            </a:r>
            <a:endParaRPr lang="en-US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2962324" y="4309487"/>
            <a:ext cx="1456767" cy="4616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endCxn id="24" idx="1"/>
          </p:cNvCxnSpPr>
          <p:nvPr/>
        </p:nvCxnSpPr>
        <p:spPr>
          <a:xfrm>
            <a:off x="2029889" y="3956562"/>
            <a:ext cx="932435" cy="5837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0" idx="3"/>
          </p:cNvCxnSpPr>
          <p:nvPr/>
        </p:nvCxnSpPr>
        <p:spPr>
          <a:xfrm rot="10800000" flipV="1">
            <a:off x="1913967" y="4771152"/>
            <a:ext cx="1095080" cy="9305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an 36"/>
          <p:cNvSpPr/>
          <p:nvPr/>
        </p:nvSpPr>
        <p:spPr>
          <a:xfrm>
            <a:off x="5091006" y="2865867"/>
            <a:ext cx="1183197" cy="1302667"/>
          </a:xfrm>
          <a:prstGeom prst="can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025876" y="3239912"/>
            <a:ext cx="1335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Files</a:t>
            </a:r>
          </a:p>
          <a:p>
            <a:pPr algn="ctr"/>
            <a:r>
              <a:rPr lang="en-US" sz="1200" dirty="0" smtClean="0"/>
              <a:t>Spatial Databases</a:t>
            </a:r>
          </a:p>
          <a:p>
            <a:pPr algn="ctr"/>
            <a:r>
              <a:rPr lang="en-US" sz="1200" dirty="0" smtClean="0"/>
              <a:t>In Memory </a:t>
            </a:r>
            <a:r>
              <a:rPr lang="en-US" sz="1200" dirty="0"/>
              <a:t>S</a:t>
            </a:r>
            <a:r>
              <a:rPr lang="en-US" sz="1200" dirty="0" smtClean="0"/>
              <a:t>tore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endCxn id="24" idx="3"/>
          </p:cNvCxnSpPr>
          <p:nvPr/>
        </p:nvCxnSpPr>
        <p:spPr>
          <a:xfrm rot="10800000" flipV="1">
            <a:off x="4419092" y="3956562"/>
            <a:ext cx="671915" cy="5837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260177" y="2868489"/>
            <a:ext cx="856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Data Store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582158" y="5812970"/>
            <a:ext cx="469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“Us”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13423" y="5992567"/>
            <a:ext cx="675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“Them”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08076" y="2061828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Data transformations</a:t>
            </a:r>
          </a:p>
          <a:p>
            <a:pPr algn="ctr"/>
            <a:r>
              <a:rPr lang="en-US" sz="1200" dirty="0" smtClean="0"/>
              <a:t>Algorithms/</a:t>
            </a:r>
          </a:p>
          <a:p>
            <a:pPr algn="ctr"/>
            <a:r>
              <a:rPr lang="en-US" sz="1200" dirty="0" smtClean="0"/>
              <a:t>Projections</a:t>
            </a:r>
            <a:endParaRPr lang="en-US" sz="1200" dirty="0"/>
          </a:p>
        </p:txBody>
      </p:sp>
      <p:sp>
        <p:nvSpPr>
          <p:cNvPr id="46" name="Rounded Rectangle 45"/>
          <p:cNvSpPr/>
          <p:nvPr/>
        </p:nvSpPr>
        <p:spPr>
          <a:xfrm>
            <a:off x="7338417" y="2061828"/>
            <a:ext cx="1456767" cy="64633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urved Connector 47"/>
          <p:cNvCxnSpPr>
            <a:stCxn id="46" idx="1"/>
          </p:cNvCxnSpPr>
          <p:nvPr/>
        </p:nvCxnSpPr>
        <p:spPr>
          <a:xfrm rot="10800000" flipV="1">
            <a:off x="6274205" y="2384994"/>
            <a:ext cx="1064213" cy="70216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274205" y="3706869"/>
            <a:ext cx="1064213" cy="249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259247" y="3706869"/>
            <a:ext cx="1635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2D/3D</a:t>
            </a:r>
          </a:p>
          <a:p>
            <a:pPr algn="ctr"/>
            <a:r>
              <a:rPr lang="en-US" sz="1200" dirty="0" smtClean="0"/>
              <a:t>Computer Visualization</a:t>
            </a:r>
            <a:endParaRPr lang="en-US" sz="1200" dirty="0"/>
          </a:p>
        </p:txBody>
      </p:sp>
      <p:sp>
        <p:nvSpPr>
          <p:cNvPr id="53" name="Rounded Rectangle 52"/>
          <p:cNvSpPr/>
          <p:nvPr/>
        </p:nvSpPr>
        <p:spPr>
          <a:xfrm>
            <a:off x="7347963" y="3706869"/>
            <a:ext cx="1456767" cy="4616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580474" y="4792864"/>
            <a:ext cx="758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Querying</a:t>
            </a:r>
            <a:endParaRPr lang="en-US" sz="1200" dirty="0"/>
          </a:p>
        </p:txBody>
      </p:sp>
      <p:sp>
        <p:nvSpPr>
          <p:cNvPr id="55" name="Rounded Rectangle 54"/>
          <p:cNvSpPr/>
          <p:nvPr/>
        </p:nvSpPr>
        <p:spPr>
          <a:xfrm>
            <a:off x="6580474" y="4792864"/>
            <a:ext cx="758291" cy="2769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953807" y="5240003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u="sng" dirty="0" smtClean="0"/>
              <a:t>Physical Output</a:t>
            </a:r>
          </a:p>
          <a:p>
            <a:pPr algn="ctr"/>
            <a:r>
              <a:rPr lang="en-US" sz="1200" dirty="0" smtClean="0"/>
              <a:t>Maps, Printouts</a:t>
            </a:r>
          </a:p>
          <a:p>
            <a:pPr algn="ctr"/>
            <a:r>
              <a:rPr lang="en-US" sz="1200" dirty="0"/>
              <a:t>a</a:t>
            </a:r>
            <a:r>
              <a:rPr lang="en-US" sz="1200" dirty="0" smtClean="0"/>
              <a:t>nd 3D Models</a:t>
            </a:r>
            <a:endParaRPr lang="en-US" sz="1200" dirty="0"/>
          </a:p>
        </p:txBody>
      </p:sp>
      <p:sp>
        <p:nvSpPr>
          <p:cNvPr id="57" name="Rounded Rectangle 56"/>
          <p:cNvSpPr/>
          <p:nvPr/>
        </p:nvSpPr>
        <p:spPr>
          <a:xfrm>
            <a:off x="4817438" y="5240003"/>
            <a:ext cx="1456767" cy="64633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rot="16200000" flipH="1">
            <a:off x="6097907" y="4149802"/>
            <a:ext cx="683902" cy="602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57" idx="0"/>
          </p:cNvCxnSpPr>
          <p:nvPr/>
        </p:nvCxnSpPr>
        <p:spPr>
          <a:xfrm rot="5400000">
            <a:off x="5081193" y="4633163"/>
            <a:ext cx="1071469" cy="142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3"/>
          </p:cNvCxnSpPr>
          <p:nvPr/>
        </p:nvCxnSpPr>
        <p:spPr>
          <a:xfrm>
            <a:off x="6274205" y="5563169"/>
            <a:ext cx="743572" cy="635350"/>
          </a:xfrm>
          <a:prstGeom prst="straightConnector1">
            <a:avLst/>
          </a:prstGeom>
          <a:ln>
            <a:gradFill flip="none" rotWithShape="1">
              <a:gsLst>
                <a:gs pos="0">
                  <a:schemeClr val="accent1"/>
                </a:gs>
                <a:gs pos="100000">
                  <a:srgbClr val="FF6600"/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7" idx="0"/>
          </p:cNvCxnSpPr>
          <p:nvPr/>
        </p:nvCxnSpPr>
        <p:spPr>
          <a:xfrm rot="5400000">
            <a:off x="7047779" y="5002369"/>
            <a:ext cx="1856299" cy="188628"/>
          </a:xfrm>
          <a:prstGeom prst="straightConnector1">
            <a:avLst/>
          </a:prstGeom>
          <a:ln>
            <a:gradFill flip="none" rotWithShape="1">
              <a:gsLst>
                <a:gs pos="0">
                  <a:schemeClr val="accent1"/>
                </a:gs>
                <a:gs pos="100000">
                  <a:srgbClr val="FF6600"/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16200000" flipH="1">
            <a:off x="6717328" y="5252195"/>
            <a:ext cx="954970" cy="590306"/>
          </a:xfrm>
          <a:prstGeom prst="straightConnector1">
            <a:avLst/>
          </a:prstGeom>
          <a:ln>
            <a:gradFill flip="none" rotWithShape="1">
              <a:gsLst>
                <a:gs pos="0">
                  <a:schemeClr val="accent1"/>
                </a:gs>
                <a:gs pos="100000">
                  <a:srgbClr val="FF6600"/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3" idx="0"/>
            <a:endCxn id="46" idx="2"/>
          </p:cNvCxnSpPr>
          <p:nvPr/>
        </p:nvCxnSpPr>
        <p:spPr>
          <a:xfrm rot="16200000" flipV="1">
            <a:off x="7572219" y="3202741"/>
            <a:ext cx="998710" cy="954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188035" y="3239913"/>
            <a:ext cx="1456767" cy="7166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116</Words>
  <Application>Microsoft Macintosh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is GIS? Defined by a (simplified) workflow</vt:lpstr>
    </vt:vector>
  </TitlesOfParts>
  <Company>CCOM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Kurt Schwehr</dc:creator>
  <cp:lastModifiedBy>Kurt Schwehr</cp:lastModifiedBy>
  <cp:revision>4</cp:revision>
  <dcterms:created xsi:type="dcterms:W3CDTF">2010-11-16T19:34:03Z</dcterms:created>
  <dcterms:modified xsi:type="dcterms:W3CDTF">2010-11-16T23:14:16Z</dcterms:modified>
</cp:coreProperties>
</file>