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9"/>
  </p:notesMasterIdLst>
  <p:handoutMasterIdLst>
    <p:handoutMasterId r:id="rId30"/>
  </p:handoutMasterIdLst>
  <p:sldIdLst>
    <p:sldId id="283" r:id="rId2"/>
    <p:sldId id="256" r:id="rId3"/>
    <p:sldId id="303" r:id="rId4"/>
    <p:sldId id="306" r:id="rId5"/>
    <p:sldId id="304" r:id="rId6"/>
    <p:sldId id="305" r:id="rId7"/>
    <p:sldId id="284" r:id="rId8"/>
    <p:sldId id="302" r:id="rId9"/>
    <p:sldId id="289"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275" r:id="rId23"/>
    <p:sldId id="274" r:id="rId24"/>
    <p:sldId id="261" r:id="rId25"/>
    <p:sldId id="262" r:id="rId26"/>
    <p:sldId id="276" r:id="rId27"/>
    <p:sldId id="307" r:id="rId2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33" autoAdjust="0"/>
    <p:restoredTop sz="94731" autoAdjust="0"/>
  </p:normalViewPr>
  <p:slideViewPr>
    <p:cSldViewPr>
      <p:cViewPr varScale="1">
        <p:scale>
          <a:sx n="156" d="100"/>
          <a:sy n="156" d="100"/>
        </p:scale>
        <p:origin x="-1088"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1" d="100"/>
          <a:sy n="81" d="100"/>
        </p:scale>
        <p:origin x="-201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56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fld id="{CD43EFFB-A312-4143-9AA4-AABC2212DB07}" type="datetime1">
              <a:rPr lang="en-US"/>
              <a:pPr/>
              <a:t>4/7/11</a:t>
            </a:fld>
            <a:endParaRPr lang="en-US"/>
          </a:p>
        </p:txBody>
      </p:sp>
      <p:sp>
        <p:nvSpPr>
          <p:cNvPr id="256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56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4952B80-AD95-4FF0-B6F3-731D5D4DB3DC}"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8" charset="0"/>
              </a:defRPr>
            </a:lvl1pPr>
          </a:lstStyle>
          <a:p>
            <a:endParaRPr lang="en-US" altLang="en-US"/>
          </a:p>
        </p:txBody>
      </p:sp>
      <p:sp>
        <p:nvSpPr>
          <p:cNvPr id="163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8" charset="0"/>
              </a:defRPr>
            </a:lvl1pPr>
          </a:lstStyle>
          <a:p>
            <a:fld id="{5D906C68-B3B6-4B1C-BF60-9253D94E28D4}" type="datetime1">
              <a:rPr lang="en-US"/>
              <a:pPr/>
              <a:t>4/7/11</a:t>
            </a:fld>
            <a:endParaRPr lang="en-US" altLang="en-US"/>
          </a:p>
        </p:txBody>
      </p:sp>
      <p:sp>
        <p:nvSpPr>
          <p:cNvPr id="16388" name="Rectangle 4"/>
          <p:cNvSpPr>
            <a:spLocks noGrp="1" noRot="1" noChangeAspect="1" noChangeArrowheads="1" noTextEdit="1"/>
          </p:cNvSpPr>
          <p:nvPr>
            <p:ph type="sldImg" idx="2"/>
          </p:nvPr>
        </p:nvSpPr>
        <p:spPr bwMode="auto">
          <a:xfrm>
            <a:off x="228600" y="609600"/>
            <a:ext cx="6096000" cy="4267200"/>
          </a:xfrm>
          <a:prstGeom prst="rect">
            <a:avLst/>
          </a:prstGeom>
          <a:noFill/>
          <a:ln w="9525">
            <a:solidFill>
              <a:srgbClr val="000000"/>
            </a:solidFill>
            <a:miter lim="800000"/>
            <a:headEnd/>
            <a:tailEnd/>
          </a:ln>
          <a:effectLst/>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8" charset="0"/>
              </a:defRPr>
            </a:lvl1pPr>
          </a:lstStyle>
          <a:p>
            <a:r>
              <a:rPr lang="en-US" altLang="en-US"/>
              <a:t>ESC 759/859 	 Spring 2002</a:t>
            </a:r>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pitchFamily="18" charset="0"/>
              </a:defRPr>
            </a:lvl1pPr>
          </a:lstStyle>
          <a:p>
            <a:fld id="{DDAA4C5B-2BF7-4F70-949D-70E7B24B67B3}"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DD330C91-C262-4C2B-95AF-6975E832BCA9}" type="datetime1">
              <a:rPr lang="en-US"/>
              <a:pPr/>
              <a:t>4/7/11</a:t>
            </a:fld>
            <a:endParaRPr lang="en-US" altLang="en-US"/>
          </a:p>
        </p:txBody>
      </p:sp>
      <p:sp>
        <p:nvSpPr>
          <p:cNvPr id="5" name="Rectangle 6"/>
          <p:cNvSpPr>
            <a:spLocks noGrp="1" noChangeArrowheads="1"/>
          </p:cNvSpPr>
          <p:nvPr>
            <p:ph type="ftr" sz="quarter" idx="4"/>
          </p:nvPr>
        </p:nvSpPr>
        <p:spPr>
          <a:ln/>
        </p:spPr>
        <p:txBody>
          <a:bodyPr/>
          <a:lstStyle/>
          <a:p>
            <a:r>
              <a:rPr lang="en-US" altLang="en-US"/>
              <a:t>ESC 759/859 	 Spring 2002</a:t>
            </a:r>
          </a:p>
        </p:txBody>
      </p:sp>
      <p:sp>
        <p:nvSpPr>
          <p:cNvPr id="6" name="Rectangle 7"/>
          <p:cNvSpPr>
            <a:spLocks noGrp="1" noChangeArrowheads="1"/>
          </p:cNvSpPr>
          <p:nvPr>
            <p:ph type="sldNum" sz="quarter" idx="5"/>
          </p:nvPr>
        </p:nvSpPr>
        <p:spPr>
          <a:ln/>
        </p:spPr>
        <p:txBody>
          <a:bodyPr/>
          <a:lstStyle/>
          <a:p>
            <a:fld id="{BC9828F6-B75D-4A8B-8E4B-CB66CFFECA44}" type="slidenum">
              <a:rPr lang="en-US" altLang="en-US"/>
              <a:pPr/>
              <a:t>2</a:t>
            </a:fld>
            <a:endParaRPr lang="en-US" altLang="en-US"/>
          </a:p>
        </p:txBody>
      </p:sp>
      <p:sp>
        <p:nvSpPr>
          <p:cNvPr id="26626" name="Rectangle 2"/>
          <p:cNvSpPr>
            <a:spLocks noGrp="1" noRot="1" noChangeAspect="1" noChangeArrowheads="1" noTextEdit="1"/>
          </p:cNvSpPr>
          <p:nvPr>
            <p:ph type="sldImg"/>
          </p:nvPr>
        </p:nvSpPr>
        <p:spPr>
          <a:xfrm>
            <a:off x="444500" y="381000"/>
            <a:ext cx="5994400" cy="4495800"/>
          </a:xfrm>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C26DFAFB-4DAA-433B-9978-77B33685F1D6}"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3A19BDB4-A582-46B6-AA39-809941F2533C}" type="slidenum">
              <a:rPr lang="en-US"/>
              <a:pPr/>
              <a:t>15</a:t>
            </a:fld>
            <a:endParaRPr lang="en-US"/>
          </a:p>
        </p:txBody>
      </p:sp>
      <p:sp>
        <p:nvSpPr>
          <p:cNvPr id="49154" name="Rectangle 2"/>
          <p:cNvSpPr>
            <a:spLocks noGrp="1" noRot="1" noChangeAspect="1" noChangeArrowheads="1" noTextEdit="1"/>
          </p:cNvSpPr>
          <p:nvPr>
            <p:ph type="sldImg"/>
          </p:nvPr>
        </p:nvSpPr>
        <p:spPr>
          <a:xfrm>
            <a:off x="534988" y="457200"/>
            <a:ext cx="5789612" cy="4343400"/>
          </a:xfrm>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7F14DA34-F58B-4014-A330-2D3A7E24B910}" type="datetime1">
              <a:rPr lang="en-US"/>
              <a:pPr/>
              <a:t>4/7/11</a:t>
            </a:fld>
            <a:endParaRPr lang="en-US"/>
          </a:p>
        </p:txBody>
      </p:sp>
      <p:sp>
        <p:nvSpPr>
          <p:cNvPr id="6" name="Rectangle 6"/>
          <p:cNvSpPr>
            <a:spLocks noGrp="1" noChangeArrowheads="1"/>
          </p:cNvSpPr>
          <p:nvPr>
            <p:ph type="ftr" sz="quarter" idx="4"/>
          </p:nvPr>
        </p:nvSpPr>
        <p:spPr>
          <a:ln/>
        </p:spPr>
        <p:txBody>
          <a:bodyPr/>
          <a:lstStyle/>
          <a:p>
            <a:r>
              <a:rPr lang="en-US"/>
              <a:t>ESC 759/859 	 Spring 2002</a:t>
            </a:r>
          </a:p>
        </p:txBody>
      </p:sp>
      <p:sp>
        <p:nvSpPr>
          <p:cNvPr id="7" name="Rectangle 7"/>
          <p:cNvSpPr>
            <a:spLocks noGrp="1" noChangeArrowheads="1"/>
          </p:cNvSpPr>
          <p:nvPr>
            <p:ph type="sldNum" sz="quarter" idx="5"/>
          </p:nvPr>
        </p:nvSpPr>
        <p:spPr>
          <a:ln/>
        </p:spPr>
        <p:txBody>
          <a:bodyPr/>
          <a:lstStyle/>
          <a:p>
            <a:fld id="{94219763-2126-43C4-941C-6C8431924432}" type="slidenum">
              <a:rPr lang="en-US"/>
              <a:pPr/>
              <a:t>16</a:t>
            </a:fld>
            <a:endParaRPr lang="en-US"/>
          </a:p>
        </p:txBody>
      </p:sp>
      <p:sp>
        <p:nvSpPr>
          <p:cNvPr id="64514" name="Rectangle 2"/>
          <p:cNvSpPr>
            <a:spLocks noGrp="1" noRot="1" noChangeAspect="1" noChangeArrowheads="1" noTextEdit="1"/>
          </p:cNvSpPr>
          <p:nvPr>
            <p:ph type="sldImg"/>
          </p:nvPr>
        </p:nvSpPr>
        <p:spPr>
          <a:xfrm>
            <a:off x="431800" y="609600"/>
            <a:ext cx="5689600" cy="4267200"/>
          </a:xfrm>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779A036D-E0E1-4CC2-8E73-E3E9259A544A}"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00E1AF7D-05B6-4BCD-9450-1794C1AD639A}" type="slidenum">
              <a:rPr lang="en-US"/>
              <a:pPr/>
              <a:t>17</a:t>
            </a:fld>
            <a:endParaRPr lang="en-US"/>
          </a:p>
        </p:txBody>
      </p:sp>
      <p:sp>
        <p:nvSpPr>
          <p:cNvPr id="32770" name="Rectangle 2"/>
          <p:cNvSpPr>
            <a:spLocks noGrp="1" noRot="1" noChangeAspect="1" noChangeArrowheads="1" noTextEdit="1"/>
          </p:cNvSpPr>
          <p:nvPr>
            <p:ph type="sldImg"/>
          </p:nvPr>
        </p:nvSpPr>
        <p:spPr>
          <a:xfrm>
            <a:off x="736600" y="304800"/>
            <a:ext cx="5688013" cy="4267200"/>
          </a:xfrm>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991ED354-739E-4585-873F-A0918A08CCBB}"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C9CB0D14-BF78-4870-A7DC-3B2956B4147F}" type="slidenum">
              <a:rPr lang="en-US"/>
              <a:pPr/>
              <a:t>18</a:t>
            </a:fld>
            <a:endParaRPr lang="en-US"/>
          </a:p>
        </p:txBody>
      </p:sp>
      <p:sp>
        <p:nvSpPr>
          <p:cNvPr id="33794" name="Rectangle 2"/>
          <p:cNvSpPr>
            <a:spLocks noGrp="1" noRot="1" noChangeAspect="1" noChangeArrowheads="1" noTextEdit="1"/>
          </p:cNvSpPr>
          <p:nvPr>
            <p:ph type="sldImg"/>
          </p:nvPr>
        </p:nvSpPr>
        <p:spPr>
          <a:xfrm>
            <a:off x="534988" y="304800"/>
            <a:ext cx="5789612" cy="4343400"/>
          </a:xfrm>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80939F60-10BD-4C9A-82B4-E3BBD59965E3}"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C99A4E05-8DF4-4907-88E0-3FB53EA02462}" type="slidenum">
              <a:rPr lang="en-US"/>
              <a:pPr/>
              <a:t>19</a:t>
            </a:fld>
            <a:endParaRPr lang="en-US"/>
          </a:p>
        </p:txBody>
      </p:sp>
      <p:sp>
        <p:nvSpPr>
          <p:cNvPr id="34818" name="Rectangle 2"/>
          <p:cNvSpPr>
            <a:spLocks noGrp="1" noRot="1" noChangeAspect="1" noChangeArrowheads="1" noTextEdit="1"/>
          </p:cNvSpPr>
          <p:nvPr>
            <p:ph type="sldImg"/>
          </p:nvPr>
        </p:nvSpPr>
        <p:spPr>
          <a:xfrm>
            <a:off x="558800" y="381000"/>
            <a:ext cx="5588000" cy="4191000"/>
          </a:xfrm>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D0B45414-8545-47A2-BE6E-CB2263430833}"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0F04AA7F-CD8C-490B-A041-CB24D9E7F682}" type="slidenum">
              <a:rPr lang="en-US"/>
              <a:pPr/>
              <a:t>20</a:t>
            </a:fld>
            <a:endParaRPr lang="en-US"/>
          </a:p>
        </p:txBody>
      </p:sp>
      <p:sp>
        <p:nvSpPr>
          <p:cNvPr id="35842" name="Rectangle 2"/>
          <p:cNvSpPr>
            <a:spLocks noGrp="1" noRot="1" noChangeAspect="1" noChangeArrowheads="1" noTextEdit="1"/>
          </p:cNvSpPr>
          <p:nvPr>
            <p:ph type="sldImg"/>
          </p:nvPr>
        </p:nvSpPr>
        <p:spPr>
          <a:xfrm>
            <a:off x="685800" y="304800"/>
            <a:ext cx="5689600" cy="4267200"/>
          </a:xfrm>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10E73370-C15D-49E9-898A-CE2C1F685757}"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A6A737FF-8EB1-4708-A235-DC731BC9D81A}" type="slidenum">
              <a:rPr lang="en-US"/>
              <a:pPr/>
              <a:t>21</a:t>
            </a:fld>
            <a:endParaRPr lang="en-US"/>
          </a:p>
        </p:txBody>
      </p:sp>
      <p:sp>
        <p:nvSpPr>
          <p:cNvPr id="36866" name="Rectangle 2"/>
          <p:cNvSpPr>
            <a:spLocks noGrp="1" noRot="1" noChangeAspect="1" noChangeArrowheads="1" noTextEdit="1"/>
          </p:cNvSpPr>
          <p:nvPr>
            <p:ph type="sldImg"/>
          </p:nvPr>
        </p:nvSpPr>
        <p:spPr>
          <a:xfrm>
            <a:off x="609600" y="304800"/>
            <a:ext cx="5689600" cy="4267200"/>
          </a:xfrm>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86052839-5156-47AE-9902-B62C5997B9C9}" type="datetime1">
              <a:rPr lang="en-US"/>
              <a:pPr/>
              <a:t>4/7/11</a:t>
            </a:fld>
            <a:endParaRPr lang="en-US" altLang="en-US"/>
          </a:p>
        </p:txBody>
      </p:sp>
      <p:sp>
        <p:nvSpPr>
          <p:cNvPr id="5" name="Rectangle 6"/>
          <p:cNvSpPr>
            <a:spLocks noGrp="1" noChangeArrowheads="1"/>
          </p:cNvSpPr>
          <p:nvPr>
            <p:ph type="ftr" sz="quarter" idx="4"/>
          </p:nvPr>
        </p:nvSpPr>
        <p:spPr>
          <a:ln/>
        </p:spPr>
        <p:txBody>
          <a:bodyPr/>
          <a:lstStyle/>
          <a:p>
            <a:r>
              <a:rPr lang="en-US" altLang="en-US"/>
              <a:t>ESC 759/859 	 Spring 2002</a:t>
            </a:r>
          </a:p>
        </p:txBody>
      </p:sp>
      <p:sp>
        <p:nvSpPr>
          <p:cNvPr id="6" name="Rectangle 7"/>
          <p:cNvSpPr>
            <a:spLocks noGrp="1" noChangeArrowheads="1"/>
          </p:cNvSpPr>
          <p:nvPr>
            <p:ph type="sldNum" sz="quarter" idx="5"/>
          </p:nvPr>
        </p:nvSpPr>
        <p:spPr>
          <a:ln/>
        </p:spPr>
        <p:txBody>
          <a:bodyPr/>
          <a:lstStyle/>
          <a:p>
            <a:fld id="{462A2130-1259-40B2-B8DB-5C623E1FDD1B}" type="slidenum">
              <a:rPr lang="en-US" altLang="en-US"/>
              <a:pPr/>
              <a:t>22</a:t>
            </a:fld>
            <a:endParaRPr lang="en-US" altLang="en-US"/>
          </a:p>
        </p:txBody>
      </p:sp>
      <p:sp>
        <p:nvSpPr>
          <p:cNvPr id="37890" name="Rectangle 2"/>
          <p:cNvSpPr>
            <a:spLocks noGrp="1" noRot="1" noChangeAspect="1" noChangeArrowheads="1" noTextEdit="1"/>
          </p:cNvSpPr>
          <p:nvPr>
            <p:ph type="sldImg"/>
          </p:nvPr>
        </p:nvSpPr>
        <p:spPr>
          <a:xfrm>
            <a:off x="482600" y="457200"/>
            <a:ext cx="5892800" cy="4419600"/>
          </a:xfrm>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243DD05E-B422-448A-B436-B63E6A261F91}" type="datetime1">
              <a:rPr lang="en-US"/>
              <a:pPr/>
              <a:t>4/7/11</a:t>
            </a:fld>
            <a:endParaRPr lang="en-US" altLang="en-US"/>
          </a:p>
        </p:txBody>
      </p:sp>
      <p:sp>
        <p:nvSpPr>
          <p:cNvPr id="5" name="Rectangle 6"/>
          <p:cNvSpPr>
            <a:spLocks noGrp="1" noChangeArrowheads="1"/>
          </p:cNvSpPr>
          <p:nvPr>
            <p:ph type="ftr" sz="quarter" idx="4"/>
          </p:nvPr>
        </p:nvSpPr>
        <p:spPr>
          <a:ln/>
        </p:spPr>
        <p:txBody>
          <a:bodyPr/>
          <a:lstStyle/>
          <a:p>
            <a:r>
              <a:rPr lang="en-US" altLang="en-US"/>
              <a:t>ESC 759/859 	 Spring 2002</a:t>
            </a:r>
          </a:p>
        </p:txBody>
      </p:sp>
      <p:sp>
        <p:nvSpPr>
          <p:cNvPr id="6" name="Rectangle 7"/>
          <p:cNvSpPr>
            <a:spLocks noGrp="1" noChangeArrowheads="1"/>
          </p:cNvSpPr>
          <p:nvPr>
            <p:ph type="sldNum" sz="quarter" idx="5"/>
          </p:nvPr>
        </p:nvSpPr>
        <p:spPr>
          <a:ln/>
        </p:spPr>
        <p:txBody>
          <a:bodyPr/>
          <a:lstStyle/>
          <a:p>
            <a:fld id="{7FE83A04-4D36-411C-9236-22AF0CD8D810}" type="slidenum">
              <a:rPr lang="en-US" altLang="en-US"/>
              <a:pPr/>
              <a:t>23</a:t>
            </a:fld>
            <a:endParaRPr lang="en-US" altLang="en-US"/>
          </a:p>
        </p:txBody>
      </p:sp>
      <p:sp>
        <p:nvSpPr>
          <p:cNvPr id="38914" name="Rectangle 2"/>
          <p:cNvSpPr>
            <a:spLocks noGrp="1" noRot="1" noChangeAspect="1" noChangeArrowheads="1" noTextEdit="1"/>
          </p:cNvSpPr>
          <p:nvPr>
            <p:ph type="sldImg"/>
          </p:nvPr>
        </p:nvSpPr>
        <p:spPr>
          <a:xfrm>
            <a:off x="393700" y="381000"/>
            <a:ext cx="5994400" cy="4495800"/>
          </a:xfrm>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3768C982-EC12-4D28-9B25-BC3649D66074}" type="datetime1">
              <a:rPr lang="en-US"/>
              <a:pPr/>
              <a:t>4/7/11</a:t>
            </a:fld>
            <a:endParaRPr lang="en-US" altLang="en-US"/>
          </a:p>
        </p:txBody>
      </p:sp>
      <p:sp>
        <p:nvSpPr>
          <p:cNvPr id="5" name="Rectangle 6"/>
          <p:cNvSpPr>
            <a:spLocks noGrp="1" noChangeArrowheads="1"/>
          </p:cNvSpPr>
          <p:nvPr>
            <p:ph type="ftr" sz="quarter" idx="4"/>
          </p:nvPr>
        </p:nvSpPr>
        <p:spPr>
          <a:ln/>
        </p:spPr>
        <p:txBody>
          <a:bodyPr/>
          <a:lstStyle/>
          <a:p>
            <a:r>
              <a:rPr lang="en-US" altLang="en-US"/>
              <a:t>ESC 759/859 	 Spring 2002</a:t>
            </a:r>
          </a:p>
        </p:txBody>
      </p:sp>
      <p:sp>
        <p:nvSpPr>
          <p:cNvPr id="6" name="Rectangle 7"/>
          <p:cNvSpPr>
            <a:spLocks noGrp="1" noChangeArrowheads="1"/>
          </p:cNvSpPr>
          <p:nvPr>
            <p:ph type="sldNum" sz="quarter" idx="5"/>
          </p:nvPr>
        </p:nvSpPr>
        <p:spPr>
          <a:ln/>
        </p:spPr>
        <p:txBody>
          <a:bodyPr/>
          <a:lstStyle/>
          <a:p>
            <a:fld id="{BE8F97DC-E79E-40E2-9D9A-1996091C07A8}" type="slidenum">
              <a:rPr lang="en-US" altLang="en-US"/>
              <a:pPr/>
              <a:t>24</a:t>
            </a:fld>
            <a:endParaRPr lang="en-US" altLang="en-US"/>
          </a:p>
        </p:txBody>
      </p:sp>
      <p:sp>
        <p:nvSpPr>
          <p:cNvPr id="39938" name="Rectangle 2"/>
          <p:cNvSpPr>
            <a:spLocks noGrp="1" noRot="1" noChangeAspect="1" noChangeArrowheads="1" noTextEdit="1"/>
          </p:cNvSpPr>
          <p:nvPr>
            <p:ph type="sldImg"/>
          </p:nvPr>
        </p:nvSpPr>
        <p:spPr>
          <a:xfrm>
            <a:off x="431800" y="609600"/>
            <a:ext cx="5689600" cy="4267200"/>
          </a:xfrm>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1A00182-A7F0-4FC2-877D-F409D0932818}" type="datetime1">
              <a:rPr lang="en-US"/>
              <a:pPr/>
              <a:t>4/7/11</a:t>
            </a:fld>
            <a:endParaRPr lang="en-US"/>
          </a:p>
        </p:txBody>
      </p:sp>
      <p:sp>
        <p:nvSpPr>
          <p:cNvPr id="6" name="Rectangle 6"/>
          <p:cNvSpPr>
            <a:spLocks noGrp="1" noChangeArrowheads="1"/>
          </p:cNvSpPr>
          <p:nvPr>
            <p:ph type="ftr" sz="quarter" idx="4"/>
          </p:nvPr>
        </p:nvSpPr>
        <p:spPr>
          <a:ln/>
        </p:spPr>
        <p:txBody>
          <a:bodyPr/>
          <a:lstStyle/>
          <a:p>
            <a:r>
              <a:rPr lang="en-US"/>
              <a:t>ESC 759/859 	 Spring 2002</a:t>
            </a:r>
          </a:p>
        </p:txBody>
      </p:sp>
      <p:sp>
        <p:nvSpPr>
          <p:cNvPr id="7" name="Rectangle 7"/>
          <p:cNvSpPr>
            <a:spLocks noGrp="1" noChangeArrowheads="1"/>
          </p:cNvSpPr>
          <p:nvPr>
            <p:ph type="sldNum" sz="quarter" idx="5"/>
          </p:nvPr>
        </p:nvSpPr>
        <p:spPr>
          <a:ln/>
        </p:spPr>
        <p:txBody>
          <a:bodyPr/>
          <a:lstStyle/>
          <a:p>
            <a:fld id="{EEBC9507-EDA3-462C-BB7D-D0D7EF810C2E}" type="slidenum">
              <a:rPr lang="en-US"/>
              <a:pPr/>
              <a:t>4</a:t>
            </a:fld>
            <a:endParaRPr lang="en-US"/>
          </a:p>
        </p:txBody>
      </p:sp>
      <p:sp>
        <p:nvSpPr>
          <p:cNvPr id="62466" name="Rectangle 2"/>
          <p:cNvSpPr>
            <a:spLocks noGrp="1" noRot="1" noChangeAspect="1" noChangeArrowheads="1" noTextEdit="1"/>
          </p:cNvSpPr>
          <p:nvPr>
            <p:ph type="sldImg"/>
          </p:nvPr>
        </p:nvSpPr>
        <p:spPr>
          <a:xfrm>
            <a:off x="431800" y="609600"/>
            <a:ext cx="5689600" cy="4267200"/>
          </a:xfrm>
          <a:ln/>
        </p:spPr>
      </p:sp>
      <p:sp>
        <p:nvSpPr>
          <p:cNvPr id="62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8877B69E-6E26-4C91-9A5A-CD6D079C002E}" type="datetime1">
              <a:rPr lang="en-US"/>
              <a:pPr/>
              <a:t>4/7/11</a:t>
            </a:fld>
            <a:endParaRPr lang="en-US" altLang="en-US"/>
          </a:p>
        </p:txBody>
      </p:sp>
      <p:sp>
        <p:nvSpPr>
          <p:cNvPr id="5" name="Rectangle 6"/>
          <p:cNvSpPr>
            <a:spLocks noGrp="1" noChangeArrowheads="1"/>
          </p:cNvSpPr>
          <p:nvPr>
            <p:ph type="ftr" sz="quarter" idx="4"/>
          </p:nvPr>
        </p:nvSpPr>
        <p:spPr>
          <a:ln/>
        </p:spPr>
        <p:txBody>
          <a:bodyPr/>
          <a:lstStyle/>
          <a:p>
            <a:r>
              <a:rPr lang="en-US" altLang="en-US"/>
              <a:t>ESC 759/859 	 Spring 2002</a:t>
            </a:r>
          </a:p>
        </p:txBody>
      </p:sp>
      <p:sp>
        <p:nvSpPr>
          <p:cNvPr id="6" name="Rectangle 7"/>
          <p:cNvSpPr>
            <a:spLocks noGrp="1" noChangeArrowheads="1"/>
          </p:cNvSpPr>
          <p:nvPr>
            <p:ph type="sldNum" sz="quarter" idx="5"/>
          </p:nvPr>
        </p:nvSpPr>
        <p:spPr>
          <a:ln/>
        </p:spPr>
        <p:txBody>
          <a:bodyPr/>
          <a:lstStyle/>
          <a:p>
            <a:fld id="{46CFB4C9-1B8A-4D9E-83FB-B329ED4E84C0}" type="slidenum">
              <a:rPr lang="en-US" altLang="en-US"/>
              <a:pPr/>
              <a:t>25</a:t>
            </a:fld>
            <a:endParaRPr lang="en-US" altLang="en-US"/>
          </a:p>
        </p:txBody>
      </p:sp>
      <p:sp>
        <p:nvSpPr>
          <p:cNvPr id="40962" name="Rectangle 2"/>
          <p:cNvSpPr>
            <a:spLocks noGrp="1" noRot="1" noChangeAspect="1" noChangeArrowheads="1" noTextEdit="1"/>
          </p:cNvSpPr>
          <p:nvPr>
            <p:ph type="sldImg"/>
          </p:nvPr>
        </p:nvSpPr>
        <p:spPr>
          <a:xfrm>
            <a:off x="431800" y="609600"/>
            <a:ext cx="5689600" cy="4267200"/>
          </a:xfrm>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1C3055BE-77AC-4E8E-8132-A5A577A66196}" type="datetime1">
              <a:rPr lang="en-US"/>
              <a:pPr/>
              <a:t>4/7/11</a:t>
            </a:fld>
            <a:endParaRPr lang="en-US" altLang="en-US"/>
          </a:p>
        </p:txBody>
      </p:sp>
      <p:sp>
        <p:nvSpPr>
          <p:cNvPr id="5" name="Rectangle 6"/>
          <p:cNvSpPr>
            <a:spLocks noGrp="1" noChangeArrowheads="1"/>
          </p:cNvSpPr>
          <p:nvPr>
            <p:ph type="ftr" sz="quarter" idx="4"/>
          </p:nvPr>
        </p:nvSpPr>
        <p:spPr>
          <a:ln/>
        </p:spPr>
        <p:txBody>
          <a:bodyPr/>
          <a:lstStyle/>
          <a:p>
            <a:r>
              <a:rPr lang="en-US" altLang="en-US"/>
              <a:t>ESC 759/859 	 Spring 2002</a:t>
            </a:r>
          </a:p>
        </p:txBody>
      </p:sp>
      <p:sp>
        <p:nvSpPr>
          <p:cNvPr id="6" name="Rectangle 7"/>
          <p:cNvSpPr>
            <a:spLocks noGrp="1" noChangeArrowheads="1"/>
          </p:cNvSpPr>
          <p:nvPr>
            <p:ph type="sldNum" sz="quarter" idx="5"/>
          </p:nvPr>
        </p:nvSpPr>
        <p:spPr>
          <a:ln/>
        </p:spPr>
        <p:txBody>
          <a:bodyPr/>
          <a:lstStyle/>
          <a:p>
            <a:fld id="{0AEC8782-8E5F-483D-A331-6B30DFA00986}" type="slidenum">
              <a:rPr lang="en-US" altLang="en-US"/>
              <a:pPr/>
              <a:t>26</a:t>
            </a:fld>
            <a:endParaRPr lang="en-US" altLang="en-US"/>
          </a:p>
        </p:txBody>
      </p:sp>
      <p:sp>
        <p:nvSpPr>
          <p:cNvPr id="41986" name="Rectangle 2"/>
          <p:cNvSpPr>
            <a:spLocks noGrp="1" noRot="1" noChangeAspect="1" noChangeArrowheads="1" noTextEdit="1"/>
          </p:cNvSpPr>
          <p:nvPr>
            <p:ph type="sldImg"/>
          </p:nvPr>
        </p:nvSpPr>
        <p:spPr>
          <a:xfrm>
            <a:off x="355600" y="228600"/>
            <a:ext cx="5994400" cy="4495800"/>
          </a:xfrm>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609600"/>
            <a:ext cx="5689600" cy="4267200"/>
          </a:xfrm>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5D906C68-B3B6-4B1C-BF60-9253D94E28D4}" type="datetime1">
              <a:rPr lang="en-US" smtClean="0"/>
              <a:pPr/>
              <a:t>4/7/11</a:t>
            </a:fld>
            <a:endParaRPr lang="en-US" altLang="en-US"/>
          </a:p>
        </p:txBody>
      </p:sp>
      <p:sp>
        <p:nvSpPr>
          <p:cNvPr id="5" name="Footer Placeholder 4"/>
          <p:cNvSpPr>
            <a:spLocks noGrp="1"/>
          </p:cNvSpPr>
          <p:nvPr>
            <p:ph type="ftr" sz="quarter" idx="11"/>
          </p:nvPr>
        </p:nvSpPr>
        <p:spPr/>
        <p:txBody>
          <a:bodyPr/>
          <a:lstStyle/>
          <a:p>
            <a:r>
              <a:rPr lang="en-US" altLang="en-US" smtClean="0"/>
              <a:t>ESC 759/859 	 Spring 2002</a:t>
            </a:r>
            <a:endParaRPr lang="en-US" altLang="en-US"/>
          </a:p>
        </p:txBody>
      </p:sp>
      <p:sp>
        <p:nvSpPr>
          <p:cNvPr id="6" name="Slide Number Placeholder 5"/>
          <p:cNvSpPr>
            <a:spLocks noGrp="1"/>
          </p:cNvSpPr>
          <p:nvPr>
            <p:ph type="sldNum" sz="quarter" idx="12"/>
          </p:nvPr>
        </p:nvSpPr>
        <p:spPr/>
        <p:txBody>
          <a:bodyPr/>
          <a:lstStyle/>
          <a:p>
            <a:fld id="{DDAA4C5B-2BF7-4F70-949D-70E7B24B67B3}" type="slidenum">
              <a:rPr lang="en-US" altLang="en-US" smtClean="0"/>
              <a:pPr/>
              <a:t>6</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CCF4F-4B2D-45BB-8A16-E9EF3798E7F0}" type="slidenum">
              <a:rPr lang="en-US"/>
              <a:pPr/>
              <a:t>8</a:t>
            </a:fld>
            <a:endParaRPr lang="en-US"/>
          </a:p>
        </p:txBody>
      </p:sp>
      <p:sp>
        <p:nvSpPr>
          <p:cNvPr id="29698" name="Rectangle 2"/>
          <p:cNvSpPr>
            <a:spLocks noGrp="1" noRot="1" noChangeAspect="1" noChangeArrowheads="1" noTextEdit="1"/>
          </p:cNvSpPr>
          <p:nvPr>
            <p:ph type="sldImg"/>
          </p:nvPr>
        </p:nvSpPr>
        <p:spPr>
          <a:xfrm>
            <a:off x="431800" y="609600"/>
            <a:ext cx="5689600" cy="4267200"/>
          </a:xfrm>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7E91EBDB-1F24-4DBA-BFB9-64B978FBF92F}"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88D15AED-3D7D-4F29-8B7E-10DD08F7788F}" type="slidenum">
              <a:rPr lang="en-US"/>
              <a:pPr/>
              <a:t>10</a:t>
            </a:fld>
            <a:endParaRPr lang="en-US"/>
          </a:p>
        </p:txBody>
      </p:sp>
      <p:sp>
        <p:nvSpPr>
          <p:cNvPr id="27650" name="Rectangle 2"/>
          <p:cNvSpPr>
            <a:spLocks noGrp="1" noRot="1" noChangeAspect="1" noChangeArrowheads="1" noTextEdit="1"/>
          </p:cNvSpPr>
          <p:nvPr>
            <p:ph type="sldImg"/>
          </p:nvPr>
        </p:nvSpPr>
        <p:spPr>
          <a:xfrm>
            <a:off x="495300" y="457200"/>
            <a:ext cx="5791200" cy="4343400"/>
          </a:xfrm>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98E1D957-C4C7-4DAF-B467-333ECE89CEAA}"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DBC8E97B-83B8-4525-91FC-BE05402BB2D3}" type="slidenum">
              <a:rPr lang="en-US"/>
              <a:pPr/>
              <a:t>11</a:t>
            </a:fld>
            <a:endParaRPr lang="en-US"/>
          </a:p>
        </p:txBody>
      </p:sp>
      <p:sp>
        <p:nvSpPr>
          <p:cNvPr id="28674" name="Rectangle 2"/>
          <p:cNvSpPr>
            <a:spLocks noGrp="1" noRot="1" noChangeAspect="1" noChangeArrowheads="1" noTextEdit="1"/>
          </p:cNvSpPr>
          <p:nvPr>
            <p:ph type="sldImg"/>
          </p:nvPr>
        </p:nvSpPr>
        <p:spPr>
          <a:xfrm>
            <a:off x="611188" y="381000"/>
            <a:ext cx="5789612" cy="4343400"/>
          </a:xfrm>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C18FF76-24A7-4A64-A160-D4DF144003AE}" type="datetime1">
              <a:rPr lang="en-US"/>
              <a:pPr/>
              <a:t>4/7/11</a:t>
            </a:fld>
            <a:endParaRPr lang="en-US"/>
          </a:p>
        </p:txBody>
      </p:sp>
      <p:sp>
        <p:nvSpPr>
          <p:cNvPr id="6" name="Rectangle 6"/>
          <p:cNvSpPr>
            <a:spLocks noGrp="1" noChangeArrowheads="1"/>
          </p:cNvSpPr>
          <p:nvPr>
            <p:ph type="ftr" sz="quarter" idx="4"/>
          </p:nvPr>
        </p:nvSpPr>
        <p:spPr>
          <a:ln/>
        </p:spPr>
        <p:txBody>
          <a:bodyPr/>
          <a:lstStyle/>
          <a:p>
            <a:r>
              <a:rPr lang="en-US"/>
              <a:t>ESC 759/859 	 Spring 2002</a:t>
            </a:r>
          </a:p>
        </p:txBody>
      </p:sp>
      <p:sp>
        <p:nvSpPr>
          <p:cNvPr id="7" name="Rectangle 7"/>
          <p:cNvSpPr>
            <a:spLocks noGrp="1" noChangeArrowheads="1"/>
          </p:cNvSpPr>
          <p:nvPr>
            <p:ph type="sldNum" sz="quarter" idx="5"/>
          </p:nvPr>
        </p:nvSpPr>
        <p:spPr>
          <a:ln/>
        </p:spPr>
        <p:txBody>
          <a:bodyPr/>
          <a:lstStyle/>
          <a:p>
            <a:fld id="{DD8471D0-DC91-4A26-9D95-4C41D4AE509E}" type="slidenum">
              <a:rPr lang="en-US"/>
              <a:pPr/>
              <a:t>12</a:t>
            </a:fld>
            <a:endParaRPr lang="en-US"/>
          </a:p>
        </p:txBody>
      </p:sp>
      <p:sp>
        <p:nvSpPr>
          <p:cNvPr id="63490" name="Rectangle 2"/>
          <p:cNvSpPr>
            <a:spLocks noGrp="1" noRot="1" noChangeAspect="1" noChangeArrowheads="1" noTextEdit="1"/>
          </p:cNvSpPr>
          <p:nvPr>
            <p:ph type="sldImg"/>
          </p:nvPr>
        </p:nvSpPr>
        <p:spPr>
          <a:xfrm>
            <a:off x="431800" y="609600"/>
            <a:ext cx="5689600" cy="4267200"/>
          </a:xfrm>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0B7FD2D9-7136-4620-8E36-F72BA115038A}"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70376ED5-08D2-4ED7-ACDA-44A1E43BA751}" type="slidenum">
              <a:rPr lang="en-US"/>
              <a:pPr/>
              <a:t>13</a:t>
            </a:fld>
            <a:endParaRPr lang="en-US"/>
          </a:p>
        </p:txBody>
      </p:sp>
      <p:sp>
        <p:nvSpPr>
          <p:cNvPr id="30722" name="Rectangle 2"/>
          <p:cNvSpPr>
            <a:spLocks noGrp="1" noRot="1" noChangeAspect="1" noChangeArrowheads="1" noTextEdit="1"/>
          </p:cNvSpPr>
          <p:nvPr>
            <p:ph type="sldImg"/>
          </p:nvPr>
        </p:nvSpPr>
        <p:spPr>
          <a:xfrm>
            <a:off x="469900" y="457200"/>
            <a:ext cx="5992813" cy="4495800"/>
          </a:xfrm>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a:spLocks noGrp="1" noChangeArrowheads="1"/>
          </p:cNvSpPr>
          <p:nvPr>
            <p:ph type="dt" idx="1"/>
          </p:nvPr>
        </p:nvSpPr>
        <p:spPr>
          <a:ln/>
        </p:spPr>
        <p:txBody>
          <a:bodyPr/>
          <a:lstStyle/>
          <a:p>
            <a:fld id="{37752C7A-2FEB-452B-B20B-0157F69661C7}" type="datetime1">
              <a:rPr lang="en-US"/>
              <a:pPr/>
              <a:t>4/7/11</a:t>
            </a:fld>
            <a:endParaRPr lang="en-US"/>
          </a:p>
        </p:txBody>
      </p:sp>
      <p:sp>
        <p:nvSpPr>
          <p:cNvPr id="5" name="Rectangle 6"/>
          <p:cNvSpPr>
            <a:spLocks noGrp="1" noChangeArrowheads="1"/>
          </p:cNvSpPr>
          <p:nvPr>
            <p:ph type="ftr" sz="quarter" idx="4"/>
          </p:nvPr>
        </p:nvSpPr>
        <p:spPr>
          <a:ln/>
        </p:spPr>
        <p:txBody>
          <a:bodyPr/>
          <a:lstStyle/>
          <a:p>
            <a:r>
              <a:rPr lang="en-US"/>
              <a:t>ESC 759/859 	 Spring 2002</a:t>
            </a:r>
          </a:p>
        </p:txBody>
      </p:sp>
      <p:sp>
        <p:nvSpPr>
          <p:cNvPr id="6" name="Rectangle 7"/>
          <p:cNvSpPr>
            <a:spLocks noGrp="1" noChangeArrowheads="1"/>
          </p:cNvSpPr>
          <p:nvPr>
            <p:ph type="sldNum" sz="quarter" idx="5"/>
          </p:nvPr>
        </p:nvSpPr>
        <p:spPr>
          <a:ln/>
        </p:spPr>
        <p:txBody>
          <a:bodyPr/>
          <a:lstStyle/>
          <a:p>
            <a:fld id="{2D413406-E842-4AEC-A39F-8701DF7FBEE5}" type="slidenum">
              <a:rPr lang="en-US"/>
              <a:pPr/>
              <a:t>14</a:t>
            </a:fld>
            <a:endParaRPr lang="en-US"/>
          </a:p>
        </p:txBody>
      </p:sp>
      <p:sp>
        <p:nvSpPr>
          <p:cNvPr id="31746" name="Rectangle 2"/>
          <p:cNvSpPr>
            <a:spLocks noGrp="1" noRot="1" noChangeAspect="1" noChangeArrowheads="1" noTextEdit="1"/>
          </p:cNvSpPr>
          <p:nvPr>
            <p:ph type="sldImg"/>
          </p:nvPr>
        </p:nvSpPr>
        <p:spPr>
          <a:xfrm>
            <a:off x="534988" y="457200"/>
            <a:ext cx="5789612" cy="4343400"/>
          </a:xfrm>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A3B0969-9EB7-4E67-A885-B46407E646F6}" type="datetime1">
              <a:rPr lang="en-US" altLang="en-US"/>
              <a:pPr/>
              <a:t>4/7/11</a:t>
            </a:fld>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Introduction</a:t>
            </a:r>
          </a:p>
        </p:txBody>
      </p:sp>
      <p:sp>
        <p:nvSpPr>
          <p:cNvPr id="6" name="Slide Number Placeholder 5"/>
          <p:cNvSpPr>
            <a:spLocks noGrp="1"/>
          </p:cNvSpPr>
          <p:nvPr>
            <p:ph type="sldNum" sz="quarter" idx="12"/>
          </p:nvPr>
        </p:nvSpPr>
        <p:spPr/>
        <p:txBody>
          <a:bodyPr/>
          <a:lstStyle>
            <a:lvl1pPr>
              <a:defRPr/>
            </a:lvl1pPr>
          </a:lstStyle>
          <a:p>
            <a:fld id="{D5023894-6C27-424B-AA13-FBA67FDB0F97}"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B2A286F-68E3-42E7-B4A8-E59DE6126495}" type="datetime1">
              <a:rPr lang="en-US" altLang="en-US"/>
              <a:pPr/>
              <a:t>4/7/11</a:t>
            </a:fld>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Introduction</a:t>
            </a:r>
          </a:p>
        </p:txBody>
      </p:sp>
      <p:sp>
        <p:nvSpPr>
          <p:cNvPr id="6" name="Slide Number Placeholder 5"/>
          <p:cNvSpPr>
            <a:spLocks noGrp="1"/>
          </p:cNvSpPr>
          <p:nvPr>
            <p:ph type="sldNum" sz="quarter" idx="12"/>
          </p:nvPr>
        </p:nvSpPr>
        <p:spPr/>
        <p:txBody>
          <a:bodyPr/>
          <a:lstStyle>
            <a:lvl1pPr>
              <a:defRPr/>
            </a:lvl1pPr>
          </a:lstStyle>
          <a:p>
            <a:fld id="{9BBA36BE-3086-4F50-AA39-6133CA202615}"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B4689F6-CD1A-47C3-A44D-3EFE62884374}" type="datetime1">
              <a:rPr lang="en-US" altLang="en-US"/>
              <a:pPr/>
              <a:t>4/7/11</a:t>
            </a:fld>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Introduction</a:t>
            </a:r>
          </a:p>
        </p:txBody>
      </p:sp>
      <p:sp>
        <p:nvSpPr>
          <p:cNvPr id="6" name="Slide Number Placeholder 5"/>
          <p:cNvSpPr>
            <a:spLocks noGrp="1"/>
          </p:cNvSpPr>
          <p:nvPr>
            <p:ph type="sldNum" sz="quarter" idx="12"/>
          </p:nvPr>
        </p:nvSpPr>
        <p:spPr/>
        <p:txBody>
          <a:bodyPr/>
          <a:lstStyle>
            <a:lvl1pPr>
              <a:defRPr/>
            </a:lvl1pPr>
          </a:lstStyle>
          <a:p>
            <a:fld id="{BDA65E03-6CC2-4C17-94C1-B3ADCDA4BD98}"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553200"/>
            <a:ext cx="1905000" cy="228600"/>
          </a:xfrm>
        </p:spPr>
        <p:txBody>
          <a:bodyPr/>
          <a:lstStyle>
            <a:lvl1pPr>
              <a:defRPr/>
            </a:lvl1pPr>
          </a:lstStyle>
          <a:p>
            <a:fld id="{24EF382A-EE32-486F-B493-B8AA6799EB91}" type="datetime1">
              <a:rPr lang="en-US" altLang="en-US"/>
              <a:pPr/>
              <a:t>4/7/11</a:t>
            </a:fld>
            <a:endParaRPr lang="en-US" altLang="en-US"/>
          </a:p>
        </p:txBody>
      </p:sp>
      <p:sp>
        <p:nvSpPr>
          <p:cNvPr id="4" name="Footer Placeholder 3"/>
          <p:cNvSpPr>
            <a:spLocks noGrp="1"/>
          </p:cNvSpPr>
          <p:nvPr>
            <p:ph type="ftr" sz="quarter" idx="11"/>
          </p:nvPr>
        </p:nvSpPr>
        <p:spPr>
          <a:xfrm>
            <a:off x="3276600" y="6553200"/>
            <a:ext cx="2895600" cy="304800"/>
          </a:xfrm>
        </p:spPr>
        <p:txBody>
          <a:bodyPr/>
          <a:lstStyle>
            <a:lvl1pPr>
              <a:defRPr/>
            </a:lvl1pPr>
          </a:lstStyle>
          <a:p>
            <a:r>
              <a:rPr lang="en-US" altLang="en-US"/>
              <a:t>Introduction</a:t>
            </a:r>
          </a:p>
        </p:txBody>
      </p:sp>
      <p:sp>
        <p:nvSpPr>
          <p:cNvPr id="5" name="Slide Number Placeholder 4"/>
          <p:cNvSpPr>
            <a:spLocks noGrp="1"/>
          </p:cNvSpPr>
          <p:nvPr>
            <p:ph type="sldNum" sz="quarter" idx="12"/>
          </p:nvPr>
        </p:nvSpPr>
        <p:spPr>
          <a:xfrm>
            <a:off x="6934200" y="6553200"/>
            <a:ext cx="1905000" cy="228600"/>
          </a:xfrm>
        </p:spPr>
        <p:txBody>
          <a:bodyPr/>
          <a:lstStyle>
            <a:lvl1pPr>
              <a:defRPr/>
            </a:lvl1pPr>
          </a:lstStyle>
          <a:p>
            <a:fld id="{9B1926E0-61FE-4037-8B88-7E08F7BD816C}"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D449693-B21D-4B22-9BEE-49D06286995A}" type="datetime1">
              <a:rPr lang="en-US" altLang="en-US"/>
              <a:pPr/>
              <a:t>4/7/11</a:t>
            </a:fld>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Introduction</a:t>
            </a:r>
          </a:p>
        </p:txBody>
      </p:sp>
      <p:sp>
        <p:nvSpPr>
          <p:cNvPr id="6" name="Slide Number Placeholder 5"/>
          <p:cNvSpPr>
            <a:spLocks noGrp="1"/>
          </p:cNvSpPr>
          <p:nvPr>
            <p:ph type="sldNum" sz="quarter" idx="12"/>
          </p:nvPr>
        </p:nvSpPr>
        <p:spPr/>
        <p:txBody>
          <a:bodyPr/>
          <a:lstStyle>
            <a:lvl1pPr>
              <a:defRPr/>
            </a:lvl1pPr>
          </a:lstStyle>
          <a:p>
            <a:fld id="{BF471EFE-526C-4CAA-960C-D7B41FCD3699}"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6AEE932-E816-44AF-BE2C-A216F603E4E5}" type="datetime1">
              <a:rPr lang="en-US" altLang="en-US"/>
              <a:pPr/>
              <a:t>4/7/11</a:t>
            </a:fld>
            <a:endParaRPr lang="en-US" altLang="en-US"/>
          </a:p>
        </p:txBody>
      </p:sp>
      <p:sp>
        <p:nvSpPr>
          <p:cNvPr id="5" name="Footer Placeholder 4"/>
          <p:cNvSpPr>
            <a:spLocks noGrp="1"/>
          </p:cNvSpPr>
          <p:nvPr>
            <p:ph type="ftr" sz="quarter" idx="11"/>
          </p:nvPr>
        </p:nvSpPr>
        <p:spPr/>
        <p:txBody>
          <a:bodyPr/>
          <a:lstStyle>
            <a:lvl1pPr>
              <a:defRPr/>
            </a:lvl1pPr>
          </a:lstStyle>
          <a:p>
            <a:r>
              <a:rPr lang="en-US" altLang="en-US"/>
              <a:t>Introduction</a:t>
            </a:r>
          </a:p>
        </p:txBody>
      </p:sp>
      <p:sp>
        <p:nvSpPr>
          <p:cNvPr id="6" name="Slide Number Placeholder 5"/>
          <p:cNvSpPr>
            <a:spLocks noGrp="1"/>
          </p:cNvSpPr>
          <p:nvPr>
            <p:ph type="sldNum" sz="quarter" idx="12"/>
          </p:nvPr>
        </p:nvSpPr>
        <p:spPr/>
        <p:txBody>
          <a:bodyPr/>
          <a:lstStyle>
            <a:lvl1pPr>
              <a:defRPr/>
            </a:lvl1pPr>
          </a:lstStyle>
          <a:p>
            <a:fld id="{671A2382-29C1-427E-AD88-66E281A32E64}"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E96B8C5B-89D6-493E-8C69-7D72DCA71253}" type="datetime1">
              <a:rPr lang="en-US" altLang="en-US"/>
              <a:pPr/>
              <a:t>4/7/11</a:t>
            </a:fld>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Introduction</a:t>
            </a:r>
          </a:p>
        </p:txBody>
      </p:sp>
      <p:sp>
        <p:nvSpPr>
          <p:cNvPr id="7" name="Slide Number Placeholder 6"/>
          <p:cNvSpPr>
            <a:spLocks noGrp="1"/>
          </p:cNvSpPr>
          <p:nvPr>
            <p:ph type="sldNum" sz="quarter" idx="12"/>
          </p:nvPr>
        </p:nvSpPr>
        <p:spPr/>
        <p:txBody>
          <a:bodyPr/>
          <a:lstStyle>
            <a:lvl1pPr>
              <a:defRPr/>
            </a:lvl1pPr>
          </a:lstStyle>
          <a:p>
            <a:fld id="{FB1FAAB3-EFC4-497A-9755-53844CA6FE78}"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75493ADA-2795-4EBF-AB53-E9A744F10941}" type="datetime1">
              <a:rPr lang="en-US" altLang="en-US"/>
              <a:pPr/>
              <a:t>4/7/11</a:t>
            </a:fld>
            <a:endParaRPr lang="en-US" altLang="en-US"/>
          </a:p>
        </p:txBody>
      </p:sp>
      <p:sp>
        <p:nvSpPr>
          <p:cNvPr id="8" name="Footer Placeholder 7"/>
          <p:cNvSpPr>
            <a:spLocks noGrp="1"/>
          </p:cNvSpPr>
          <p:nvPr>
            <p:ph type="ftr" sz="quarter" idx="11"/>
          </p:nvPr>
        </p:nvSpPr>
        <p:spPr/>
        <p:txBody>
          <a:bodyPr/>
          <a:lstStyle>
            <a:lvl1pPr>
              <a:defRPr/>
            </a:lvl1pPr>
          </a:lstStyle>
          <a:p>
            <a:r>
              <a:rPr lang="en-US" altLang="en-US"/>
              <a:t>Introduction</a:t>
            </a:r>
          </a:p>
        </p:txBody>
      </p:sp>
      <p:sp>
        <p:nvSpPr>
          <p:cNvPr id="9" name="Slide Number Placeholder 8"/>
          <p:cNvSpPr>
            <a:spLocks noGrp="1"/>
          </p:cNvSpPr>
          <p:nvPr>
            <p:ph type="sldNum" sz="quarter" idx="12"/>
          </p:nvPr>
        </p:nvSpPr>
        <p:spPr/>
        <p:txBody>
          <a:bodyPr/>
          <a:lstStyle>
            <a:lvl1pPr>
              <a:defRPr/>
            </a:lvl1pPr>
          </a:lstStyle>
          <a:p>
            <a:fld id="{AFA2CB16-2784-4233-B62D-8C053A13B0EF}"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DE7FB46B-DD68-4DDE-88BF-1F721C8A42AF}" type="datetime1">
              <a:rPr lang="en-US" altLang="en-US"/>
              <a:pPr/>
              <a:t>4/7/11</a:t>
            </a:fld>
            <a:endParaRPr lang="en-US" altLang="en-US"/>
          </a:p>
        </p:txBody>
      </p:sp>
      <p:sp>
        <p:nvSpPr>
          <p:cNvPr id="4" name="Footer Placeholder 3"/>
          <p:cNvSpPr>
            <a:spLocks noGrp="1"/>
          </p:cNvSpPr>
          <p:nvPr>
            <p:ph type="ftr" sz="quarter" idx="11"/>
          </p:nvPr>
        </p:nvSpPr>
        <p:spPr/>
        <p:txBody>
          <a:bodyPr/>
          <a:lstStyle>
            <a:lvl1pPr>
              <a:defRPr/>
            </a:lvl1pPr>
          </a:lstStyle>
          <a:p>
            <a:r>
              <a:rPr lang="en-US" altLang="en-US"/>
              <a:t>Introduction</a:t>
            </a:r>
          </a:p>
        </p:txBody>
      </p:sp>
      <p:sp>
        <p:nvSpPr>
          <p:cNvPr id="5" name="Slide Number Placeholder 4"/>
          <p:cNvSpPr>
            <a:spLocks noGrp="1"/>
          </p:cNvSpPr>
          <p:nvPr>
            <p:ph type="sldNum" sz="quarter" idx="12"/>
          </p:nvPr>
        </p:nvSpPr>
        <p:spPr/>
        <p:txBody>
          <a:bodyPr/>
          <a:lstStyle>
            <a:lvl1pPr>
              <a:defRPr/>
            </a:lvl1pPr>
          </a:lstStyle>
          <a:p>
            <a:fld id="{87B4F602-3A11-447B-9D52-B271808A70D2}"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22BFF8F-7821-4882-8D37-AB75D0B51BA5}" type="datetime1">
              <a:rPr lang="en-US" altLang="en-US"/>
              <a:pPr/>
              <a:t>4/7/11</a:t>
            </a:fld>
            <a:endParaRPr lang="en-US" altLang="en-US"/>
          </a:p>
        </p:txBody>
      </p:sp>
      <p:sp>
        <p:nvSpPr>
          <p:cNvPr id="3" name="Footer Placeholder 2"/>
          <p:cNvSpPr>
            <a:spLocks noGrp="1"/>
          </p:cNvSpPr>
          <p:nvPr>
            <p:ph type="ftr" sz="quarter" idx="11"/>
          </p:nvPr>
        </p:nvSpPr>
        <p:spPr/>
        <p:txBody>
          <a:bodyPr/>
          <a:lstStyle>
            <a:lvl1pPr>
              <a:defRPr/>
            </a:lvl1pPr>
          </a:lstStyle>
          <a:p>
            <a:r>
              <a:rPr lang="en-US" altLang="en-US"/>
              <a:t>Introduction</a:t>
            </a:r>
          </a:p>
        </p:txBody>
      </p:sp>
      <p:sp>
        <p:nvSpPr>
          <p:cNvPr id="4" name="Slide Number Placeholder 3"/>
          <p:cNvSpPr>
            <a:spLocks noGrp="1"/>
          </p:cNvSpPr>
          <p:nvPr>
            <p:ph type="sldNum" sz="quarter" idx="12"/>
          </p:nvPr>
        </p:nvSpPr>
        <p:spPr/>
        <p:txBody>
          <a:bodyPr/>
          <a:lstStyle>
            <a:lvl1pPr>
              <a:defRPr/>
            </a:lvl1pPr>
          </a:lstStyle>
          <a:p>
            <a:fld id="{08914A16-13A8-45FE-BC2B-30C3DFF9E047}"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8E980FE-98EF-47E1-A3E2-E9AFF9BA9E6D}" type="datetime1">
              <a:rPr lang="en-US" altLang="en-US"/>
              <a:pPr/>
              <a:t>4/7/11</a:t>
            </a:fld>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Introduction</a:t>
            </a:r>
          </a:p>
        </p:txBody>
      </p:sp>
      <p:sp>
        <p:nvSpPr>
          <p:cNvPr id="7" name="Slide Number Placeholder 6"/>
          <p:cNvSpPr>
            <a:spLocks noGrp="1"/>
          </p:cNvSpPr>
          <p:nvPr>
            <p:ph type="sldNum" sz="quarter" idx="12"/>
          </p:nvPr>
        </p:nvSpPr>
        <p:spPr/>
        <p:txBody>
          <a:bodyPr/>
          <a:lstStyle>
            <a:lvl1pPr>
              <a:defRPr/>
            </a:lvl1pPr>
          </a:lstStyle>
          <a:p>
            <a:fld id="{83142B71-1DFF-4624-B884-CC6C9BF7B147}"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5915AA4-BF94-49FE-8B71-BF8F736CAF7C}" type="datetime1">
              <a:rPr lang="en-US" altLang="en-US"/>
              <a:pPr/>
              <a:t>4/7/11</a:t>
            </a:fld>
            <a:endParaRPr lang="en-US" altLang="en-US"/>
          </a:p>
        </p:txBody>
      </p:sp>
      <p:sp>
        <p:nvSpPr>
          <p:cNvPr id="6" name="Footer Placeholder 5"/>
          <p:cNvSpPr>
            <a:spLocks noGrp="1"/>
          </p:cNvSpPr>
          <p:nvPr>
            <p:ph type="ftr" sz="quarter" idx="11"/>
          </p:nvPr>
        </p:nvSpPr>
        <p:spPr/>
        <p:txBody>
          <a:bodyPr/>
          <a:lstStyle>
            <a:lvl1pPr>
              <a:defRPr/>
            </a:lvl1pPr>
          </a:lstStyle>
          <a:p>
            <a:r>
              <a:rPr lang="en-US" altLang="en-US"/>
              <a:t>Introduction</a:t>
            </a:r>
          </a:p>
        </p:txBody>
      </p:sp>
      <p:sp>
        <p:nvSpPr>
          <p:cNvPr id="7" name="Slide Number Placeholder 6"/>
          <p:cNvSpPr>
            <a:spLocks noGrp="1"/>
          </p:cNvSpPr>
          <p:nvPr>
            <p:ph type="sldNum" sz="quarter" idx="12"/>
          </p:nvPr>
        </p:nvSpPr>
        <p:spPr/>
        <p:txBody>
          <a:bodyPr/>
          <a:lstStyle>
            <a:lvl1pPr>
              <a:defRPr/>
            </a:lvl1pPr>
          </a:lstStyle>
          <a:p>
            <a:fld id="{3ED82F93-FCDE-4315-AB96-885BF1466084}"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096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C2EC9FEE-7CD1-4618-A4ED-74A319D7BFB5}" type="datetime1">
              <a:rPr lang="en-US" altLang="en-US"/>
              <a:pPr/>
              <a:t>4/7/11</a:t>
            </a:fld>
            <a:endParaRPr lang="en-US" altLang="en-US"/>
          </a:p>
        </p:txBody>
      </p:sp>
      <p:sp>
        <p:nvSpPr>
          <p:cNvPr id="1029" name="Rectangle 5"/>
          <p:cNvSpPr>
            <a:spLocks noGrp="1" noChangeArrowheads="1"/>
          </p:cNvSpPr>
          <p:nvPr>
            <p:ph type="ftr" sz="quarter" idx="3"/>
          </p:nvPr>
        </p:nvSpPr>
        <p:spPr bwMode="auto">
          <a:xfrm>
            <a:off x="3276600" y="65532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altLang="en-US"/>
              <a:t>Introduction</a:t>
            </a:r>
          </a:p>
        </p:txBody>
      </p:sp>
      <p:sp>
        <p:nvSpPr>
          <p:cNvPr id="1030" name="Rectangle 6"/>
          <p:cNvSpPr>
            <a:spLocks noGrp="1" noChangeArrowheads="1"/>
          </p:cNvSpPr>
          <p:nvPr>
            <p:ph type="sldNum" sz="quarter" idx="4"/>
          </p:nvPr>
        </p:nvSpPr>
        <p:spPr bwMode="auto">
          <a:xfrm>
            <a:off x="6934200" y="65532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4EFF514-4085-4BD7-8B0C-98D261C794D5}" type="slidenum">
              <a:rPr lang="en-US" altLang="en-US"/>
              <a:pPr/>
              <a:t>‹#›</a:t>
            </a:fld>
            <a:endParaRPr lang="en-US" altLang="en-US"/>
          </a:p>
        </p:txBody>
      </p:sp>
      <p:sp>
        <p:nvSpPr>
          <p:cNvPr id="1032" name="Rectangle 8"/>
          <p:cNvSpPr>
            <a:spLocks noChangeArrowheads="1"/>
          </p:cNvSpPr>
          <p:nvPr/>
        </p:nvSpPr>
        <p:spPr bwMode="auto">
          <a:xfrm>
            <a:off x="762000" y="5791200"/>
            <a:ext cx="1905000" cy="457200"/>
          </a:xfrm>
          <a:prstGeom prst="rect">
            <a:avLst/>
          </a:prstGeom>
          <a:noFill/>
          <a:ln w="9525">
            <a:noFill/>
            <a:miter lim="800000"/>
            <a:headEnd/>
            <a:tailEnd/>
          </a:ln>
          <a:effectLst/>
        </p:spPr>
        <p:txBody>
          <a:bodyPr/>
          <a:lstStyle/>
          <a:p>
            <a:pPr algn="ctr" eaLnBrk="0" hangingPunct="0"/>
            <a:endParaRPr lang="en-US" altLang="en-US" sz="1400">
              <a:latin typeface="Times" pitchFamily="18" charset="0"/>
            </a:endParaRPr>
          </a:p>
        </p:txBody>
      </p:sp>
      <p:sp>
        <p:nvSpPr>
          <p:cNvPr id="1033" name="Rectangle 9"/>
          <p:cNvSpPr>
            <a:spLocks noChangeArrowheads="1"/>
          </p:cNvSpPr>
          <p:nvPr/>
        </p:nvSpPr>
        <p:spPr bwMode="auto">
          <a:xfrm>
            <a:off x="3124200" y="4419600"/>
            <a:ext cx="3276600" cy="457200"/>
          </a:xfrm>
          <a:prstGeom prst="rect">
            <a:avLst/>
          </a:prstGeom>
          <a:noFill/>
          <a:ln w="9525">
            <a:noFill/>
            <a:miter lim="800000"/>
            <a:headEnd/>
            <a:tailEnd/>
          </a:ln>
          <a:effectLst/>
        </p:spPr>
        <p:txBody>
          <a:bodyPr/>
          <a:lstStyle/>
          <a:p>
            <a:pPr algn="ctr" eaLnBrk="0" hangingPunct="0"/>
            <a:endParaRPr lang="en-US" altLang="en-US" sz="1000">
              <a:latin typeface="Times" pitchFamily="18" charset="0"/>
            </a:endParaRPr>
          </a:p>
        </p:txBody>
      </p:sp>
      <p:sp>
        <p:nvSpPr>
          <p:cNvPr id="1035" name="Rectangle 11"/>
          <p:cNvSpPr>
            <a:spLocks noChangeArrowheads="1"/>
          </p:cNvSpPr>
          <p:nvPr userDrawn="1"/>
        </p:nvSpPr>
        <p:spPr bwMode="auto">
          <a:xfrm>
            <a:off x="228600" y="457200"/>
            <a:ext cx="8610600" cy="6096000"/>
          </a:xfrm>
          <a:prstGeom prst="rect">
            <a:avLst/>
          </a:prstGeom>
          <a:noFill/>
          <a:ln w="76200" cmpd="tri">
            <a:solidFill>
              <a:schemeClr val="tx1"/>
            </a:solidFill>
            <a:miter lim="800000"/>
            <a:headEnd/>
            <a:tailEnd/>
          </a:ln>
          <a:effectLst/>
        </p:spPr>
        <p:txBody>
          <a:bodyPr wrap="none" anchor="ctr"/>
          <a:lstStyle/>
          <a:p>
            <a:endParaRPr lang="en-US"/>
          </a:p>
        </p:txBody>
      </p:sp>
      <p:sp>
        <p:nvSpPr>
          <p:cNvPr id="1039" name="Rectangle 15"/>
          <p:cNvSpPr>
            <a:spLocks noChangeArrowheads="1"/>
          </p:cNvSpPr>
          <p:nvPr/>
        </p:nvSpPr>
        <p:spPr bwMode="auto">
          <a:xfrm>
            <a:off x="838200" y="685800"/>
            <a:ext cx="7772400" cy="1143000"/>
          </a:xfrm>
          <a:prstGeom prst="rect">
            <a:avLst/>
          </a:prstGeom>
          <a:noFill/>
          <a:ln w="9525">
            <a:noFill/>
            <a:miter lim="800000"/>
            <a:headEnd/>
            <a:tailEnd/>
          </a:ln>
          <a:effectLst/>
        </p:spPr>
        <p:txBody>
          <a:bodyPr anchor="ctr"/>
          <a:lstStyle/>
          <a:p>
            <a:pPr algn="ctr"/>
            <a:r>
              <a:rPr lang="en-US" altLang="en-US" sz="4400">
                <a:solidFill>
                  <a:schemeClr val="tx2"/>
                </a:solidFill>
              </a:rPr>
              <a:t>Geological Oceanography</a:t>
            </a:r>
          </a:p>
          <a:p>
            <a:pPr algn="ctr"/>
            <a:r>
              <a:rPr lang="en-US" altLang="en-US" sz="4400">
                <a:solidFill>
                  <a:schemeClr val="tx2"/>
                </a:solidFill>
              </a:rPr>
              <a:t>                                     </a:t>
            </a:r>
          </a:p>
        </p:txBody>
      </p:sp>
      <p:pic>
        <p:nvPicPr>
          <p:cNvPr id="1040" name="Picture 16" descr="UNHBlue_xparent"/>
          <p:cNvPicPr>
            <a:picLocks noChangeAspect="1" noChangeArrowheads="1"/>
          </p:cNvPicPr>
          <p:nvPr userDrawn="1"/>
        </p:nvPicPr>
        <p:blipFill>
          <a:blip r:embed="rId14" cstate="print"/>
          <a:srcRect/>
          <a:stretch>
            <a:fillRect/>
          </a:stretch>
        </p:blipFill>
        <p:spPr bwMode="auto">
          <a:xfrm>
            <a:off x="381000" y="609600"/>
            <a:ext cx="685800" cy="684213"/>
          </a:xfrm>
          <a:prstGeom prst="rect">
            <a:avLst/>
          </a:prstGeom>
          <a:noFill/>
        </p:spPr>
      </p:pic>
      <p:sp>
        <p:nvSpPr>
          <p:cNvPr id="1043" name="Line 19"/>
          <p:cNvSpPr>
            <a:spLocks noChangeShapeType="1"/>
          </p:cNvSpPr>
          <p:nvPr/>
        </p:nvSpPr>
        <p:spPr bwMode="auto">
          <a:xfrm>
            <a:off x="1066800" y="1371600"/>
            <a:ext cx="7239000" cy="0"/>
          </a:xfrm>
          <a:prstGeom prst="line">
            <a:avLst/>
          </a:prstGeom>
          <a:noFill/>
          <a:ln w="38100" cmpd="dbl">
            <a:solidFill>
              <a:schemeClr val="tx1"/>
            </a:solidFill>
            <a:round/>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video" Target="file:///C:\Data\D\MBTC\NEW%20DATA%20PRESENTATION%20METHODS\VISUALIZATION_DEMOS\SPHERICAL%20EARTH\sphere.mpg" TargetMode="External"/><Relationship Id="rId2" Type="http://schemas.openxmlformats.org/officeDocument/2006/relationships/slideLayout" Target="../slideLayouts/slideLayout2.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hyperlink" Target="http://topex.ucsd.edu/marine_topo/mar_topo.html"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hyperlink" Target="http://geology.wr.usgs.gov/dds/dds-55/pacmaps/la_index.htm"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walrus.wr.usgs.gov/pacmaps/sf_index.html" TargetMode="External"/><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arth.ox.ac.uk/~tony/watts/MARGIN/MARGIN.HTM" TargetMode="External"/><Relationship Id="rId3" Type="http://schemas.openxmlformats.org/officeDocument/2006/relationships/hyperlink" Target="http://www.coast-nopp.org/visualization_modules/physical_chemical/basin_coastal_morphology/principal_features/continental_margins/margins.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4.pd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 Id="rId3"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7D33056-949B-424E-B127-13828B51BEFB}" type="datetime1">
              <a:rPr lang="en-US" altLang="en-US"/>
              <a:pPr/>
              <a:t>4/7/11</a:t>
            </a:fld>
            <a:endParaRPr lang="en-US" altLang="en-US"/>
          </a:p>
        </p:txBody>
      </p:sp>
      <p:sp>
        <p:nvSpPr>
          <p:cNvPr id="6" name="Slide Number Placeholder 5"/>
          <p:cNvSpPr>
            <a:spLocks noGrp="1"/>
          </p:cNvSpPr>
          <p:nvPr>
            <p:ph type="sldNum" sz="quarter" idx="12"/>
          </p:nvPr>
        </p:nvSpPr>
        <p:spPr/>
        <p:txBody>
          <a:bodyPr/>
          <a:lstStyle/>
          <a:p>
            <a:fld id="{A989FE8D-CC49-4038-B770-76421E3084D1}" type="slidenum">
              <a:rPr lang="en-US" altLang="en-US"/>
              <a:pPr/>
              <a:t>1</a:t>
            </a:fld>
            <a:endParaRPr lang="en-US" altLang="en-US"/>
          </a:p>
        </p:txBody>
      </p:sp>
      <p:pic>
        <p:nvPicPr>
          <p:cNvPr id="8" name="sphere.mpg">
            <a:hlinkClick r:id="" action="ppaction://media"/>
          </p:cNvPr>
          <p:cNvPicPr/>
          <p:nvPr>
            <a:videoFile r:link="rId1"/>
          </p:nvPr>
        </p:nvPicPr>
        <p:blipFill>
          <a:blip r:embed="rId3" cstate="print"/>
          <a:stretch>
            <a:fillRect/>
          </a:stretch>
        </p:blipFill>
        <p:spPr>
          <a:xfrm>
            <a:off x="1295400" y="1828800"/>
            <a:ext cx="6096000" cy="4572000"/>
          </a:xfrm>
          <a:prstGeom prst="rect">
            <a:avLst/>
          </a:prstGeom>
        </p:spPr>
      </p:pic>
      <p:sp>
        <p:nvSpPr>
          <p:cNvPr id="55300" name="Text Box 4"/>
          <p:cNvSpPr txBox="1">
            <a:spLocks noChangeArrowheads="1"/>
          </p:cNvSpPr>
          <p:nvPr/>
        </p:nvSpPr>
        <p:spPr bwMode="auto">
          <a:xfrm>
            <a:off x="762000" y="304800"/>
            <a:ext cx="7654925" cy="1066800"/>
          </a:xfrm>
          <a:prstGeom prst="rect">
            <a:avLst/>
          </a:prstGeom>
          <a:noFill/>
          <a:ln w="9525">
            <a:noFill/>
            <a:miter lim="800000"/>
            <a:headEnd/>
            <a:tailEnd/>
          </a:ln>
          <a:effectLst/>
        </p:spPr>
        <p:txBody>
          <a:bodyPr wrap="none">
            <a:spAutoFit/>
          </a:bodyPr>
          <a:lstStyle/>
          <a:p>
            <a:pPr algn="ctr"/>
            <a:r>
              <a:rPr lang="en-US" sz="3200" b="1" dirty="0">
                <a:solidFill>
                  <a:srgbClr val="FFFF00"/>
                </a:solidFill>
              </a:rPr>
              <a:t>How inappropriate to call this planet </a:t>
            </a:r>
            <a:r>
              <a:rPr lang="en-US" sz="3200" b="1" i="1" dirty="0">
                <a:solidFill>
                  <a:srgbClr val="FFFF00"/>
                </a:solidFill>
              </a:rPr>
              <a:t>Earth</a:t>
            </a:r>
          </a:p>
          <a:p>
            <a:pPr algn="ctr"/>
            <a:r>
              <a:rPr lang="en-US" sz="3200" b="1" dirty="0">
                <a:solidFill>
                  <a:srgbClr val="FFFF00"/>
                </a:solidFill>
              </a:rPr>
              <a:t>when clearly it is </a:t>
            </a:r>
            <a:r>
              <a:rPr lang="en-US" sz="3200" b="1" i="1" dirty="0">
                <a:solidFill>
                  <a:srgbClr val="FFFF00"/>
                </a:solidFill>
              </a:rPr>
              <a:t>Ocean</a:t>
            </a:r>
          </a:p>
        </p:txBody>
      </p:sp>
      <p:sp>
        <p:nvSpPr>
          <p:cNvPr id="55301" name="Text Box 5"/>
          <p:cNvSpPr txBox="1">
            <a:spLocks noChangeArrowheads="1"/>
          </p:cNvSpPr>
          <p:nvPr/>
        </p:nvSpPr>
        <p:spPr bwMode="auto">
          <a:xfrm>
            <a:off x="6553200" y="1371600"/>
            <a:ext cx="2105025" cy="457200"/>
          </a:xfrm>
          <a:prstGeom prst="rect">
            <a:avLst/>
          </a:prstGeom>
          <a:noFill/>
          <a:ln w="9525">
            <a:noFill/>
            <a:miter lim="800000"/>
            <a:headEnd/>
            <a:tailEnd/>
          </a:ln>
          <a:effectLst/>
        </p:spPr>
        <p:txBody>
          <a:bodyPr wrap="none">
            <a:spAutoFit/>
          </a:bodyPr>
          <a:lstStyle/>
          <a:p>
            <a:r>
              <a:rPr lang="en-US" dirty="0">
                <a:solidFill>
                  <a:srgbClr val="FFFF00"/>
                </a:solidFill>
              </a:rPr>
              <a:t>Arthur C. Clark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E87DCA15-2D0E-493C-A551-3BE23EFFEB48}" type="datetime1">
              <a:rPr lang="en-US"/>
              <a:pPr/>
              <a:t>4/7/11</a:t>
            </a:fld>
            <a:endParaRPr lang="en-US"/>
          </a:p>
        </p:txBody>
      </p:sp>
      <p:sp>
        <p:nvSpPr>
          <p:cNvPr id="5" name="Footer Placeholder 2"/>
          <p:cNvSpPr>
            <a:spLocks noGrp="1"/>
          </p:cNvSpPr>
          <p:nvPr>
            <p:ph type="ftr" sz="quarter" idx="11"/>
          </p:nvPr>
        </p:nvSpPr>
        <p:spPr/>
        <p:txBody>
          <a:bodyPr/>
          <a:lstStyle/>
          <a:p>
            <a:r>
              <a:rPr lang="en-US"/>
              <a:t>Introduction</a:t>
            </a:r>
          </a:p>
        </p:txBody>
      </p:sp>
      <p:sp>
        <p:nvSpPr>
          <p:cNvPr id="6" name="Slide Number Placeholder 3"/>
          <p:cNvSpPr>
            <a:spLocks noGrp="1"/>
          </p:cNvSpPr>
          <p:nvPr>
            <p:ph type="sldNum" sz="quarter" idx="12"/>
          </p:nvPr>
        </p:nvSpPr>
        <p:spPr/>
        <p:txBody>
          <a:bodyPr/>
          <a:lstStyle/>
          <a:p>
            <a:fld id="{CD6A68CC-25C8-44AE-8311-E12B121E18C1}" type="slidenum">
              <a:rPr lang="en-US"/>
              <a:pPr/>
              <a:t>10</a:t>
            </a:fld>
            <a:endParaRPr lang="en-US"/>
          </a:p>
        </p:txBody>
      </p:sp>
      <p:sp>
        <p:nvSpPr>
          <p:cNvPr id="3074" name="Rectangle 2"/>
          <p:cNvSpPr>
            <a:spLocks noChangeArrowheads="1"/>
          </p:cNvSpPr>
          <p:nvPr/>
        </p:nvSpPr>
        <p:spPr bwMode="auto">
          <a:xfrm>
            <a:off x="609600" y="1447800"/>
            <a:ext cx="7543800" cy="1555750"/>
          </a:xfrm>
          <a:prstGeom prst="rect">
            <a:avLst/>
          </a:prstGeom>
          <a:noFill/>
          <a:ln w="9525">
            <a:noFill/>
            <a:miter lim="800000"/>
            <a:headEnd/>
            <a:tailEnd/>
          </a:ln>
          <a:effectLst/>
        </p:spPr>
        <p:txBody>
          <a:bodyPr>
            <a:spAutoFit/>
          </a:bodyPr>
          <a:lstStyle/>
          <a:p>
            <a:r>
              <a:rPr lang="en-US" sz="1800" b="1">
                <a:latin typeface="Comic Sans MS" pitchFamily="66" charset="0"/>
              </a:rPr>
              <a:t>Course Format:</a:t>
            </a:r>
            <a:r>
              <a:rPr lang="en-US" sz="1800">
                <a:latin typeface="Comic Sans MS" pitchFamily="66" charset="0"/>
              </a:rPr>
              <a:t>  2 Lectures/week</a:t>
            </a:r>
          </a:p>
          <a:p>
            <a:r>
              <a:rPr lang="en-US" sz="1800">
                <a:latin typeface="Comic Sans MS" pitchFamily="66" charset="0"/>
              </a:rPr>
              <a:t>		1 2-hr Tuesday lab or seminar</a:t>
            </a:r>
          </a:p>
          <a:p>
            <a:r>
              <a:rPr lang="en-US" sz="1800">
                <a:latin typeface="Comic Sans MS" pitchFamily="66" charset="0"/>
              </a:rPr>
              <a:t>	                  student-led seminar discussion most weeks</a:t>
            </a:r>
          </a:p>
          <a:p>
            <a:r>
              <a:rPr lang="en-US"/>
              <a:t>		</a:t>
            </a:r>
            <a:r>
              <a:rPr lang="en-US" sz="1800">
                <a:latin typeface="Comic Sans MS" pitchFamily="66" charset="0"/>
              </a:rPr>
              <a:t>2 term papers</a:t>
            </a:r>
            <a:endParaRPr lang="en-US" sz="1400">
              <a:latin typeface="Comic Sans MS" pitchFamily="66" charset="0"/>
            </a:endParaRPr>
          </a:p>
          <a:p>
            <a:r>
              <a:rPr lang="en-US" sz="1800">
                <a:latin typeface="Comic Sans MS" pitchFamily="66" charset="0"/>
              </a:rPr>
              <a:t>                          midterm &amp; final exams</a:t>
            </a:r>
          </a:p>
        </p:txBody>
      </p:sp>
      <p:sp>
        <p:nvSpPr>
          <p:cNvPr id="3076" name="Text Box 4"/>
          <p:cNvSpPr txBox="1">
            <a:spLocks noChangeArrowheads="1"/>
          </p:cNvSpPr>
          <p:nvPr/>
        </p:nvSpPr>
        <p:spPr bwMode="auto">
          <a:xfrm>
            <a:off x="609600" y="2971800"/>
            <a:ext cx="8077200" cy="4354513"/>
          </a:xfrm>
          <a:prstGeom prst="rect">
            <a:avLst/>
          </a:prstGeom>
          <a:noFill/>
          <a:ln w="9525">
            <a:noFill/>
            <a:miter lim="800000"/>
            <a:headEnd/>
            <a:tailEnd/>
          </a:ln>
          <a:effectLst/>
        </p:spPr>
        <p:txBody>
          <a:bodyPr>
            <a:spAutoFit/>
          </a:bodyPr>
          <a:lstStyle/>
          <a:p>
            <a:pPr>
              <a:spcBef>
                <a:spcPct val="50000"/>
              </a:spcBef>
            </a:pPr>
            <a:r>
              <a:rPr lang="en-US" sz="1800" b="1">
                <a:latin typeface="Comic Sans MS" pitchFamily="66" charset="0"/>
              </a:rPr>
              <a:t>Texts:  </a:t>
            </a:r>
            <a:r>
              <a:rPr lang="en-US" sz="1800" b="1">
                <a:solidFill>
                  <a:srgbClr val="FF3300"/>
                </a:solidFill>
                <a:latin typeface="Comic Sans MS" pitchFamily="66" charset="0"/>
              </a:rPr>
              <a:t>(Required)</a:t>
            </a:r>
            <a:endParaRPr lang="en-US" sz="1800">
              <a:solidFill>
                <a:srgbClr val="FF3300"/>
              </a:solidFill>
              <a:latin typeface="Comic Sans MS" pitchFamily="66" charset="0"/>
            </a:endParaRPr>
          </a:p>
          <a:p>
            <a:pPr>
              <a:spcBef>
                <a:spcPct val="50000"/>
              </a:spcBef>
            </a:pPr>
            <a:r>
              <a:rPr lang="en-US" sz="1800">
                <a:latin typeface="Comic Sans MS" pitchFamily="66" charset="0"/>
              </a:rPr>
              <a:t>	</a:t>
            </a:r>
            <a:r>
              <a:rPr lang="en-US" sz="1800" b="1">
                <a:solidFill>
                  <a:srgbClr val="FF3300"/>
                </a:solidFill>
                <a:latin typeface="Comic Sans MS" pitchFamily="66" charset="0"/>
              </a:rPr>
              <a:t>Kennett, J.P., Marine Geology, Prentice Hall, 1982</a:t>
            </a:r>
          </a:p>
          <a:p>
            <a:pPr>
              <a:spcBef>
                <a:spcPct val="50000"/>
              </a:spcBef>
            </a:pPr>
            <a:r>
              <a:rPr lang="en-US" sz="1800">
                <a:latin typeface="Comic Sans MS" pitchFamily="66" charset="0"/>
              </a:rPr>
              <a:t>	Jones, E.J.W., Marine Geophysics, Wiley, 1999</a:t>
            </a:r>
          </a:p>
          <a:p>
            <a:pPr>
              <a:spcBef>
                <a:spcPct val="50000"/>
              </a:spcBef>
            </a:pPr>
            <a:r>
              <a:rPr lang="en-US" sz="1800">
                <a:latin typeface="Comic Sans MS" pitchFamily="66" charset="0"/>
              </a:rPr>
              <a:t> </a:t>
            </a:r>
            <a:r>
              <a:rPr lang="en-US" sz="1800" b="1">
                <a:latin typeface="Comic Sans MS" pitchFamily="66" charset="0"/>
              </a:rPr>
              <a:t>Other general texts:</a:t>
            </a:r>
            <a:r>
              <a:rPr lang="en-US" sz="1800">
                <a:latin typeface="Comic Sans MS" pitchFamily="66" charset="0"/>
              </a:rPr>
              <a:t/>
            </a:r>
            <a:br>
              <a:rPr lang="en-US" sz="1800">
                <a:latin typeface="Comic Sans MS" pitchFamily="66" charset="0"/>
              </a:rPr>
            </a:br>
            <a:r>
              <a:rPr lang="en-US" sz="1800">
                <a:latin typeface="Comic Sans MS" pitchFamily="66" charset="0"/>
              </a:rPr>
              <a:t/>
            </a:r>
            <a:br>
              <a:rPr lang="en-US" sz="1800">
                <a:latin typeface="Comic Sans MS" pitchFamily="66" charset="0"/>
              </a:rPr>
            </a:br>
            <a:r>
              <a:rPr lang="en-US" sz="1800">
                <a:latin typeface="Comic Sans MS" pitchFamily="66" charset="0"/>
              </a:rPr>
              <a:t>	Anderson, Roger, Marine Geology, Wiley, 1988</a:t>
            </a:r>
          </a:p>
          <a:p>
            <a:pPr>
              <a:spcBef>
                <a:spcPct val="50000"/>
              </a:spcBef>
            </a:pPr>
            <a:r>
              <a:rPr lang="en-US" sz="1800">
                <a:latin typeface="Comic Sans MS" pitchFamily="66" charset="0"/>
              </a:rPr>
              <a:t>	Seibold, E. and Berger, W.H., The Sea Floor, Springer-Verlag, 		1982</a:t>
            </a:r>
          </a:p>
          <a:p>
            <a:pPr>
              <a:spcBef>
                <a:spcPct val="50000"/>
              </a:spcBef>
            </a:pPr>
            <a:r>
              <a:rPr lang="en-US" sz="1800">
                <a:latin typeface="Comic Sans MS" pitchFamily="66" charset="0"/>
              </a:rPr>
              <a:t>             Burger, H. Robert, Exploration Geophysics of the Shallow 	 		Subsurface,  Prentice Hall, 1992</a:t>
            </a:r>
          </a:p>
          <a:p>
            <a:pPr>
              <a:spcBef>
                <a:spcPct val="50000"/>
              </a:spcBef>
            </a:pPr>
            <a:r>
              <a:rPr lang="en-US" sz="1800">
                <a:latin typeface="Comic Sans MS" pitchFamily="66" charset="0"/>
              </a:rPr>
              <a:t>	</a:t>
            </a:r>
          </a:p>
          <a:p>
            <a:pPr>
              <a:spcBef>
                <a:spcPct val="50000"/>
              </a:spcBef>
            </a:pPr>
            <a:endParaRPr lang="en-US" sz="1800" b="1">
              <a:latin typeface="Comic Sans MS" pitchFamily="66"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5DFDBD7A-8DE0-4B05-855D-2800E7CDE712}" type="datetime1">
              <a:rPr lang="en-US"/>
              <a:pPr/>
              <a:t>4/7/11</a:t>
            </a:fld>
            <a:endParaRPr lang="en-US"/>
          </a:p>
        </p:txBody>
      </p:sp>
      <p:sp>
        <p:nvSpPr>
          <p:cNvPr id="5" name="Footer Placeholder 2"/>
          <p:cNvSpPr>
            <a:spLocks noGrp="1"/>
          </p:cNvSpPr>
          <p:nvPr>
            <p:ph type="ftr" sz="quarter" idx="11"/>
          </p:nvPr>
        </p:nvSpPr>
        <p:spPr/>
        <p:txBody>
          <a:bodyPr/>
          <a:lstStyle/>
          <a:p>
            <a:r>
              <a:rPr lang="en-US"/>
              <a:t>Introduction</a:t>
            </a:r>
          </a:p>
        </p:txBody>
      </p:sp>
      <p:sp>
        <p:nvSpPr>
          <p:cNvPr id="6" name="Slide Number Placeholder 3"/>
          <p:cNvSpPr>
            <a:spLocks noGrp="1"/>
          </p:cNvSpPr>
          <p:nvPr>
            <p:ph type="sldNum" sz="quarter" idx="12"/>
          </p:nvPr>
        </p:nvSpPr>
        <p:spPr/>
        <p:txBody>
          <a:bodyPr/>
          <a:lstStyle/>
          <a:p>
            <a:fld id="{4E4BFB28-9211-4977-A5A2-125BFD7B0DD3}" type="slidenum">
              <a:rPr lang="en-US"/>
              <a:pPr/>
              <a:t>11</a:t>
            </a:fld>
            <a:endParaRPr lang="en-US"/>
          </a:p>
        </p:txBody>
      </p:sp>
      <p:sp>
        <p:nvSpPr>
          <p:cNvPr id="17410" name="Rectangle 2"/>
          <p:cNvSpPr>
            <a:spLocks noChangeArrowheads="1"/>
          </p:cNvSpPr>
          <p:nvPr/>
        </p:nvSpPr>
        <p:spPr bwMode="auto">
          <a:xfrm>
            <a:off x="381000" y="1676400"/>
            <a:ext cx="8382000" cy="4094163"/>
          </a:xfrm>
          <a:prstGeom prst="rect">
            <a:avLst/>
          </a:prstGeom>
          <a:noFill/>
          <a:ln w="9525">
            <a:noFill/>
            <a:miter lim="800000"/>
            <a:headEnd/>
            <a:tailEnd/>
          </a:ln>
          <a:effectLst/>
        </p:spPr>
        <p:txBody>
          <a:bodyPr>
            <a:spAutoFit/>
          </a:bodyPr>
          <a:lstStyle/>
          <a:p>
            <a:r>
              <a:rPr lang="en-US" sz="1800" b="1">
                <a:solidFill>
                  <a:srgbClr val="FF3300"/>
                </a:solidFill>
                <a:latin typeface="Comic Sans MS" pitchFamily="66" charset="0"/>
              </a:rPr>
              <a:t>Journals (just a sampler - there are more):</a:t>
            </a:r>
          </a:p>
          <a:p>
            <a:endParaRPr lang="en-US" sz="1800" b="1">
              <a:latin typeface="Comic Sans MS" pitchFamily="66" charset="0"/>
            </a:endParaRPr>
          </a:p>
          <a:p>
            <a:r>
              <a:rPr lang="en-US" sz="1800" b="1">
                <a:latin typeface="Comic Sans MS" pitchFamily="66" charset="0"/>
              </a:rPr>
              <a:t>  </a:t>
            </a:r>
            <a:r>
              <a:rPr lang="en-US" sz="1600">
                <a:latin typeface="Comic Sans MS" pitchFamily="66" charset="0"/>
              </a:rPr>
              <a:t>Journal of Geophysical Research (</a:t>
            </a:r>
            <a:r>
              <a:rPr lang="en-US" sz="1600" b="1">
                <a:solidFill>
                  <a:schemeClr val="accent1"/>
                </a:solidFill>
                <a:latin typeface="Comic Sans MS" pitchFamily="66" charset="0"/>
              </a:rPr>
              <a:t>CCOM</a:t>
            </a:r>
            <a:r>
              <a:rPr lang="en-US" sz="1600">
                <a:latin typeface="Comic Sans MS" pitchFamily="66" charset="0"/>
              </a:rPr>
              <a:t> &amp; UNH)   Sedimentology (UNH)</a:t>
            </a:r>
          </a:p>
          <a:p>
            <a:r>
              <a:rPr lang="en-US" sz="1600">
                <a:latin typeface="Comic Sans MS" pitchFamily="66" charset="0"/>
              </a:rPr>
              <a:t>   Geophysical Research Letters (UNH)                     Jour. of Sedimentary Res. (UNH)</a:t>
            </a:r>
          </a:p>
          <a:p>
            <a:r>
              <a:rPr lang="en-US" sz="1600">
                <a:latin typeface="Comic Sans MS" pitchFamily="66" charset="0"/>
              </a:rPr>
              <a:t>   Geological Society of America Bulletin (UNH)	     Can. Jour. of Earth Science (UNH)</a:t>
            </a:r>
          </a:p>
          <a:p>
            <a:r>
              <a:rPr lang="en-US" sz="1600">
                <a:latin typeface="Comic Sans MS" pitchFamily="66" charset="0"/>
              </a:rPr>
              <a:t>   Geology (</a:t>
            </a:r>
            <a:r>
              <a:rPr lang="en-US" sz="1600" b="1">
                <a:solidFill>
                  <a:schemeClr val="accent1"/>
                </a:solidFill>
                <a:latin typeface="Comic Sans MS" pitchFamily="66" charset="0"/>
              </a:rPr>
              <a:t>CCOM</a:t>
            </a:r>
            <a:r>
              <a:rPr lang="en-US" sz="1600">
                <a:latin typeface="Comic Sans MS" pitchFamily="66" charset="0"/>
              </a:rPr>
              <a:t>)				     AAPG Bulletin (UNH)</a:t>
            </a:r>
          </a:p>
          <a:p>
            <a:r>
              <a:rPr lang="en-US" sz="1600">
                <a:latin typeface="Comic Sans MS" pitchFamily="66" charset="0"/>
              </a:rPr>
              <a:t>   Marine Geology (UNH)			     Marine Geodesy (</a:t>
            </a:r>
            <a:r>
              <a:rPr lang="en-US" sz="1600" b="1">
                <a:solidFill>
                  <a:schemeClr val="accent1"/>
                </a:solidFill>
                <a:latin typeface="Comic Sans MS" pitchFamily="66" charset="0"/>
              </a:rPr>
              <a:t>CCOM</a:t>
            </a:r>
            <a:r>
              <a:rPr lang="en-US" sz="1600">
                <a:latin typeface="Comic Sans MS" pitchFamily="66" charset="0"/>
              </a:rPr>
              <a:t>)	</a:t>
            </a:r>
          </a:p>
          <a:p>
            <a:r>
              <a:rPr lang="en-US" sz="1600">
                <a:latin typeface="Comic Sans MS" pitchFamily="66" charset="0"/>
              </a:rPr>
              <a:t>   Paleoceonography (</a:t>
            </a:r>
            <a:r>
              <a:rPr lang="en-US" sz="1600" b="1">
                <a:solidFill>
                  <a:schemeClr val="accent1"/>
                </a:solidFill>
                <a:latin typeface="Comic Sans MS" pitchFamily="66" charset="0"/>
              </a:rPr>
              <a:t>CCOM</a:t>
            </a:r>
            <a:r>
              <a:rPr lang="en-US" sz="1600">
                <a:latin typeface="Comic Sans MS" pitchFamily="66" charset="0"/>
              </a:rPr>
              <a:t>)			     Reviews of Earth and </a:t>
            </a:r>
          </a:p>
          <a:p>
            <a:r>
              <a:rPr lang="en-US" sz="1600">
                <a:latin typeface="Comic Sans MS" pitchFamily="66" charset="0"/>
              </a:rPr>
              <a:t>   Tectonophysics (UNH)			          Planetary Science (UNH)</a:t>
            </a:r>
          </a:p>
          <a:p>
            <a:r>
              <a:rPr lang="en-US" sz="1600">
                <a:latin typeface="Comic Sans MS" pitchFamily="66" charset="0"/>
              </a:rPr>
              <a:t>   Science (</a:t>
            </a:r>
            <a:r>
              <a:rPr lang="en-US" sz="1600" b="1">
                <a:solidFill>
                  <a:schemeClr val="accent1"/>
                </a:solidFill>
                <a:latin typeface="Comic Sans MS" pitchFamily="66" charset="0"/>
              </a:rPr>
              <a:t>CCOM</a:t>
            </a:r>
            <a:r>
              <a:rPr lang="en-US" sz="1600">
                <a:latin typeface="Comic Sans MS" pitchFamily="66" charset="0"/>
              </a:rPr>
              <a:t>)				     Earth Science Reviews (UNH)</a:t>
            </a:r>
          </a:p>
          <a:p>
            <a:r>
              <a:rPr lang="en-US" sz="1600">
                <a:latin typeface="Comic Sans MS" pitchFamily="66" charset="0"/>
              </a:rPr>
              <a:t>   Nature (UNH)				     Quaternary Research (</a:t>
            </a:r>
            <a:r>
              <a:rPr lang="en-US" sz="1600" b="1">
                <a:solidFill>
                  <a:schemeClr val="accent1"/>
                </a:solidFill>
                <a:latin typeface="Comic Sans MS" pitchFamily="66" charset="0"/>
              </a:rPr>
              <a:t>CCOM</a:t>
            </a:r>
            <a:r>
              <a:rPr lang="en-US" sz="1600">
                <a:latin typeface="Comic Sans MS" pitchFamily="66" charset="0"/>
              </a:rPr>
              <a:t>)</a:t>
            </a:r>
          </a:p>
          <a:p>
            <a:r>
              <a:rPr lang="en-US" sz="1600">
                <a:latin typeface="Comic Sans MS" pitchFamily="66" charset="0"/>
              </a:rPr>
              <a:t>   Earth and Planetary Science Letters (UNH)	     EOS (</a:t>
            </a:r>
            <a:r>
              <a:rPr lang="en-US" sz="1600" b="1">
                <a:solidFill>
                  <a:schemeClr val="accent1"/>
                </a:solidFill>
                <a:latin typeface="Comic Sans MS" pitchFamily="66" charset="0"/>
              </a:rPr>
              <a:t>CCOM</a:t>
            </a:r>
            <a:r>
              <a:rPr lang="en-US" sz="1600">
                <a:latin typeface="Comic Sans MS" pitchFamily="66" charset="0"/>
              </a:rPr>
              <a:t>)</a:t>
            </a:r>
          </a:p>
          <a:p>
            <a:r>
              <a:rPr lang="en-US" sz="1600">
                <a:latin typeface="Comic Sans MS" pitchFamily="66" charset="0"/>
              </a:rPr>
              <a:t>   Quaternary Science Reviews	                    Geomorphology (UNH)</a:t>
            </a:r>
          </a:p>
          <a:p>
            <a:r>
              <a:rPr lang="en-US" sz="1600">
                <a:latin typeface="Comic Sans MS" pitchFamily="66" charset="0"/>
              </a:rPr>
              <a:t>   Marine Geophysical Research (UNH)		     Scientific American (</a:t>
            </a:r>
            <a:r>
              <a:rPr lang="en-US" sz="1600" b="1">
                <a:solidFill>
                  <a:schemeClr val="accent1"/>
                </a:solidFill>
                <a:latin typeface="Comic Sans MS" pitchFamily="66" charset="0"/>
              </a:rPr>
              <a:t>CCOM</a:t>
            </a:r>
            <a:r>
              <a:rPr lang="en-US" sz="1600">
                <a:latin typeface="Comic Sans MS" pitchFamily="66" charset="0"/>
              </a:rPr>
              <a:t>)</a:t>
            </a:r>
          </a:p>
          <a:p>
            <a:r>
              <a:rPr lang="en-US" sz="1600">
                <a:latin typeface="Comic Sans MS" pitchFamily="66" charset="0"/>
              </a:rPr>
              <a:t>   New Scientist (</a:t>
            </a:r>
            <a:r>
              <a:rPr lang="en-US" sz="1600" b="1">
                <a:solidFill>
                  <a:schemeClr val="accent1"/>
                </a:solidFill>
                <a:latin typeface="Comic Sans MS" pitchFamily="66" charset="0"/>
              </a:rPr>
              <a:t>CCOM</a:t>
            </a:r>
            <a:r>
              <a:rPr lang="en-US" sz="1600">
                <a:latin typeface="Comic Sans MS" pitchFamily="66" charset="0"/>
              </a:rPr>
              <a:t>)				</a:t>
            </a:r>
          </a:p>
          <a:p>
            <a:r>
              <a:rPr lang="en-US" sz="1600">
                <a:latin typeface="Comic Sans MS" pitchFamily="66" charset="0"/>
              </a:rPr>
              <a:t>   Deep Sea Research (UNH)			</a:t>
            </a:r>
          </a:p>
        </p:txBody>
      </p:sp>
      <p:sp>
        <p:nvSpPr>
          <p:cNvPr id="17413" name="Rectangle 5"/>
          <p:cNvSpPr>
            <a:spLocks noChangeArrowheads="1"/>
          </p:cNvSpPr>
          <p:nvPr/>
        </p:nvSpPr>
        <p:spPr bwMode="auto">
          <a:xfrm>
            <a:off x="1428750" y="5867400"/>
            <a:ext cx="6069013" cy="641350"/>
          </a:xfrm>
          <a:prstGeom prst="rect">
            <a:avLst/>
          </a:prstGeom>
          <a:noFill/>
          <a:ln w="9525">
            <a:noFill/>
            <a:miter lim="800000"/>
            <a:headEnd/>
            <a:tailEnd/>
          </a:ln>
          <a:effectLst/>
        </p:spPr>
        <p:txBody>
          <a:bodyPr wrap="none">
            <a:spAutoFit/>
          </a:bodyPr>
          <a:lstStyle/>
          <a:p>
            <a:pPr algn="ctr"/>
            <a:r>
              <a:rPr lang="en-US" sz="1800" b="1">
                <a:solidFill>
                  <a:srgbClr val="FF3300"/>
                </a:solidFill>
                <a:latin typeface="Comic Sans MS" pitchFamily="66" charset="0"/>
              </a:rPr>
              <a:t>Plus numerous volume series that hold many articles</a:t>
            </a:r>
          </a:p>
          <a:p>
            <a:pPr algn="ctr"/>
            <a:r>
              <a:rPr lang="en-US" sz="1800" b="1">
                <a:solidFill>
                  <a:srgbClr val="FF3300"/>
                </a:solidFill>
                <a:latin typeface="Comic Sans MS" pitchFamily="66" charset="0"/>
              </a:rPr>
              <a:t>Check out reading shelves &amp; books in </a:t>
            </a:r>
            <a:r>
              <a:rPr lang="en-US" sz="1800" b="1">
                <a:solidFill>
                  <a:schemeClr val="accent1"/>
                </a:solidFill>
                <a:latin typeface="Comic Sans MS" pitchFamily="66" charset="0"/>
              </a:rPr>
              <a:t>CCOM libraries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fld id="{3D270109-0934-4E63-BCB8-B215F43484CA}" type="datetime1">
              <a:rPr lang="en-US"/>
              <a:pPr/>
              <a:t>4/7/11</a:t>
            </a:fld>
            <a:endParaRPr lang="en-US"/>
          </a:p>
        </p:txBody>
      </p:sp>
      <p:sp>
        <p:nvSpPr>
          <p:cNvPr id="6" name="Footer Placeholder 4"/>
          <p:cNvSpPr>
            <a:spLocks noGrp="1"/>
          </p:cNvSpPr>
          <p:nvPr>
            <p:ph type="ftr" sz="quarter" idx="11"/>
          </p:nvPr>
        </p:nvSpPr>
        <p:spPr/>
        <p:txBody>
          <a:bodyPr/>
          <a:lstStyle/>
          <a:p>
            <a:r>
              <a:rPr lang="en-US"/>
              <a:t>Introduction</a:t>
            </a:r>
          </a:p>
        </p:txBody>
      </p:sp>
      <p:sp>
        <p:nvSpPr>
          <p:cNvPr id="7" name="Slide Number Placeholder 5"/>
          <p:cNvSpPr>
            <a:spLocks noGrp="1"/>
          </p:cNvSpPr>
          <p:nvPr>
            <p:ph type="sldNum" sz="quarter" idx="12"/>
          </p:nvPr>
        </p:nvSpPr>
        <p:spPr/>
        <p:txBody>
          <a:bodyPr/>
          <a:lstStyle/>
          <a:p>
            <a:fld id="{2951D047-596F-4F9B-9C8C-A010AFA6D606}" type="slidenum">
              <a:rPr lang="en-US"/>
              <a:pPr/>
              <a:t>12</a:t>
            </a:fld>
            <a:endParaRPr lang="en-US"/>
          </a:p>
        </p:txBody>
      </p:sp>
      <p:sp>
        <p:nvSpPr>
          <p:cNvPr id="53252" name="Text Box 4"/>
          <p:cNvSpPr txBox="1">
            <a:spLocks noChangeArrowheads="1"/>
          </p:cNvSpPr>
          <p:nvPr/>
        </p:nvSpPr>
        <p:spPr bwMode="auto">
          <a:xfrm>
            <a:off x="1524000" y="1524000"/>
            <a:ext cx="5867400" cy="457200"/>
          </a:xfrm>
          <a:prstGeom prst="rect">
            <a:avLst/>
          </a:prstGeom>
          <a:noFill/>
          <a:ln w="9525">
            <a:noFill/>
            <a:miter lim="800000"/>
            <a:headEnd/>
            <a:tailEnd/>
          </a:ln>
          <a:effectLst/>
        </p:spPr>
        <p:txBody>
          <a:bodyPr>
            <a:spAutoFit/>
          </a:bodyPr>
          <a:lstStyle/>
          <a:p>
            <a:r>
              <a:rPr lang="en-US" b="1" i="1"/>
              <a:t>Important historical textbooks to know about</a:t>
            </a:r>
          </a:p>
        </p:txBody>
      </p:sp>
      <p:sp>
        <p:nvSpPr>
          <p:cNvPr id="53253" name="Text Box 5"/>
          <p:cNvSpPr txBox="1">
            <a:spLocks noChangeArrowheads="1"/>
          </p:cNvSpPr>
          <p:nvPr/>
        </p:nvSpPr>
        <p:spPr bwMode="auto">
          <a:xfrm>
            <a:off x="533400" y="1981200"/>
            <a:ext cx="8077200" cy="4278313"/>
          </a:xfrm>
          <a:prstGeom prst="rect">
            <a:avLst/>
          </a:prstGeom>
          <a:noFill/>
          <a:ln w="9525">
            <a:noFill/>
            <a:miter lim="800000"/>
            <a:headEnd/>
            <a:tailEnd/>
          </a:ln>
          <a:effectLst/>
        </p:spPr>
        <p:txBody>
          <a:bodyPr>
            <a:spAutoFit/>
          </a:bodyPr>
          <a:lstStyle/>
          <a:p>
            <a:r>
              <a:rPr lang="en-US" sz="1600"/>
              <a:t>Trask, P.D. (ed.), 1939, Recent Marine Sediments, Dover Publ. Inc., NY</a:t>
            </a:r>
          </a:p>
          <a:p>
            <a:r>
              <a:rPr lang="en-US" sz="1600" b="1">
                <a:solidFill>
                  <a:srgbClr val="FF3300"/>
                </a:solidFill>
              </a:rPr>
              <a:t>Shepard, F.,</a:t>
            </a:r>
            <a:r>
              <a:rPr lang="en-US" sz="1600"/>
              <a:t> 1948 (1973), Submarine Geology, Harper &amp; Row, NY</a:t>
            </a:r>
          </a:p>
          <a:p>
            <a:r>
              <a:rPr lang="en-US" sz="1600" b="1">
                <a:solidFill>
                  <a:srgbClr val="FF3300"/>
                </a:solidFill>
              </a:rPr>
              <a:t>Kuenen, Ph. H</a:t>
            </a:r>
            <a:r>
              <a:rPr lang="en-US" sz="1600"/>
              <a:t>., 1950, Marine Geology, John Wiley &amp; Sons, Inc., NY</a:t>
            </a:r>
          </a:p>
          <a:p>
            <a:r>
              <a:rPr lang="en-US" sz="1600" b="1">
                <a:solidFill>
                  <a:srgbClr val="FF3300"/>
                </a:solidFill>
              </a:rPr>
              <a:t>Heezen, B.C</a:t>
            </a:r>
            <a:r>
              <a:rPr lang="en-US" sz="1600" b="1"/>
              <a:t>., </a:t>
            </a:r>
            <a:r>
              <a:rPr lang="en-US" sz="1600" b="1">
                <a:solidFill>
                  <a:srgbClr val="FF3300"/>
                </a:solidFill>
              </a:rPr>
              <a:t>Tharp, M</a:t>
            </a:r>
            <a:r>
              <a:rPr lang="en-US" sz="1600" b="1"/>
              <a:t>.</a:t>
            </a:r>
            <a:r>
              <a:rPr lang="en-US" sz="1600"/>
              <a:t> and </a:t>
            </a:r>
            <a:r>
              <a:rPr lang="en-US" sz="1600" b="1">
                <a:solidFill>
                  <a:srgbClr val="FF3300"/>
                </a:solidFill>
              </a:rPr>
              <a:t>Ewing, M</a:t>
            </a:r>
            <a:r>
              <a:rPr lang="en-US" sz="1600"/>
              <a:t>., 1959, The Floors of the Oceans,</a:t>
            </a:r>
          </a:p>
          <a:p>
            <a:r>
              <a:rPr lang="en-US" sz="1600"/>
              <a:t>	Geological Society of America Special Paper 65.</a:t>
            </a:r>
          </a:p>
          <a:p>
            <a:r>
              <a:rPr lang="en-US" sz="1600" b="1">
                <a:solidFill>
                  <a:srgbClr val="FF3300"/>
                </a:solidFill>
              </a:rPr>
              <a:t>Emery, K.O</a:t>
            </a:r>
            <a:r>
              <a:rPr lang="en-US" sz="1600">
                <a:solidFill>
                  <a:srgbClr val="FF3300"/>
                </a:solidFill>
              </a:rPr>
              <a:t>.,</a:t>
            </a:r>
            <a:r>
              <a:rPr lang="en-US" sz="1600"/>
              <a:t> 1960, The Sea off Southern California, John Wiley &amp; Sons, Inc., NY</a:t>
            </a:r>
          </a:p>
          <a:p>
            <a:r>
              <a:rPr lang="en-US" sz="1600"/>
              <a:t>Hill, M.N. (ed.), 1963, The Sea, vol. 3, 4 &amp; 7 John Wiley &amp; Sons, NY</a:t>
            </a:r>
          </a:p>
          <a:p>
            <a:r>
              <a:rPr lang="en-US" sz="1600" b="1">
                <a:solidFill>
                  <a:srgbClr val="FF3300"/>
                </a:solidFill>
              </a:rPr>
              <a:t>Menard, H.W</a:t>
            </a:r>
            <a:r>
              <a:rPr lang="en-US" sz="1600"/>
              <a:t>., 1964, Marine Geology of the Pacific, McGraw-Hill Book Co., NY</a:t>
            </a:r>
          </a:p>
          <a:p>
            <a:r>
              <a:rPr lang="en-US" sz="1600" b="1">
                <a:solidFill>
                  <a:srgbClr val="FF3300"/>
                </a:solidFill>
              </a:rPr>
              <a:t>Shepard, F.P</a:t>
            </a:r>
            <a:r>
              <a:rPr lang="en-US" sz="1600"/>
              <a:t>. and </a:t>
            </a:r>
            <a:r>
              <a:rPr lang="en-US" sz="1600" b="1">
                <a:solidFill>
                  <a:srgbClr val="FF3300"/>
                </a:solidFill>
              </a:rPr>
              <a:t>Dill, R.F</a:t>
            </a:r>
            <a:r>
              <a:rPr lang="en-US" sz="1600"/>
              <a:t>., 1966, Submarine Canyons and Other Sea Valleys, </a:t>
            </a:r>
          </a:p>
          <a:p>
            <a:r>
              <a:rPr lang="en-US" sz="1600"/>
              <a:t>	Rand McNally &amp; Co., Chicago</a:t>
            </a:r>
          </a:p>
          <a:p>
            <a:r>
              <a:rPr lang="en-US" sz="1600" b="1">
                <a:solidFill>
                  <a:srgbClr val="FF3300"/>
                </a:solidFill>
              </a:rPr>
              <a:t>Deep Sea Drilling Project</a:t>
            </a:r>
            <a:r>
              <a:rPr lang="en-US" sz="1600"/>
              <a:t> Initial Reports, 1968-1985, vol. 1 thru 96</a:t>
            </a:r>
          </a:p>
          <a:p>
            <a:r>
              <a:rPr lang="en-US" sz="1600" b="1">
                <a:solidFill>
                  <a:srgbClr val="FF3300"/>
                </a:solidFill>
              </a:rPr>
              <a:t>Heezen, B.C. </a:t>
            </a:r>
            <a:r>
              <a:rPr lang="en-US" sz="1600">
                <a:solidFill>
                  <a:srgbClr val="FF3300"/>
                </a:solidFill>
              </a:rPr>
              <a:t>and</a:t>
            </a:r>
            <a:r>
              <a:rPr lang="en-US" sz="1600" b="1">
                <a:solidFill>
                  <a:srgbClr val="FF3300"/>
                </a:solidFill>
              </a:rPr>
              <a:t> Hollister, C.D</a:t>
            </a:r>
            <a:r>
              <a:rPr lang="en-US" sz="1600" b="1"/>
              <a:t>.,</a:t>
            </a:r>
            <a:r>
              <a:rPr lang="en-US" sz="1600"/>
              <a:t> 1971, The Face of the Deep, Oxford</a:t>
            </a:r>
          </a:p>
          <a:p>
            <a:r>
              <a:rPr lang="en-US" sz="1600"/>
              <a:t>	Univ. Press, London</a:t>
            </a:r>
          </a:p>
          <a:p>
            <a:r>
              <a:rPr lang="en-US" sz="1600" b="1">
                <a:solidFill>
                  <a:srgbClr val="FF3300"/>
                </a:solidFill>
              </a:rPr>
              <a:t>Lisitzin, A.P</a:t>
            </a:r>
            <a:r>
              <a:rPr lang="en-US" sz="1600">
                <a:solidFill>
                  <a:srgbClr val="FF3300"/>
                </a:solidFill>
              </a:rPr>
              <a:t>.,</a:t>
            </a:r>
            <a:r>
              <a:rPr lang="en-US" sz="1600"/>
              <a:t> 1972, Sedimentation in the World Ocean, Soc. Econ. Paleo.</a:t>
            </a:r>
          </a:p>
          <a:p>
            <a:r>
              <a:rPr lang="en-US" sz="1600"/>
              <a:t>	&amp; Mineral (SEPM) Special Publ. 17.</a:t>
            </a:r>
          </a:p>
          <a:p>
            <a:r>
              <a:rPr lang="en-US" sz="1800" b="1">
                <a:solidFill>
                  <a:srgbClr val="FF3300"/>
                </a:solidFill>
              </a:rPr>
              <a:t>Ocean Drilling Program</a:t>
            </a:r>
            <a:r>
              <a:rPr lang="en-US" sz="1800"/>
              <a:t> Scientific Results, 1985-2003, vol. 100 thru 210</a:t>
            </a:r>
            <a:endParaRPr lang="en-US" sz="1200"/>
          </a:p>
          <a:p>
            <a:endParaRPr lang="en-US" sz="1600"/>
          </a:p>
        </p:txBody>
      </p:sp>
      <p:sp>
        <p:nvSpPr>
          <p:cNvPr id="53254" name="Text Box 6"/>
          <p:cNvSpPr txBox="1">
            <a:spLocks noChangeArrowheads="1"/>
          </p:cNvSpPr>
          <p:nvPr/>
        </p:nvSpPr>
        <p:spPr bwMode="auto">
          <a:xfrm>
            <a:off x="457200" y="6065838"/>
            <a:ext cx="7089775" cy="457200"/>
          </a:xfrm>
          <a:prstGeom prst="rect">
            <a:avLst/>
          </a:prstGeom>
          <a:noFill/>
          <a:ln w="9525">
            <a:noFill/>
            <a:miter lim="800000"/>
            <a:headEnd/>
            <a:tailEnd/>
          </a:ln>
          <a:effectLst/>
        </p:spPr>
        <p:txBody>
          <a:bodyPr wrap="none">
            <a:spAutoFit/>
          </a:bodyPr>
          <a:lstStyle/>
          <a:p>
            <a:r>
              <a:rPr lang="en-US" i="1">
                <a:solidFill>
                  <a:srgbClr val="FF3300"/>
                </a:solidFill>
                <a:latin typeface="Comic Sans MS" pitchFamily="66" charset="0"/>
              </a:rPr>
              <a:t>(important names in the early years of the field)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43A93432-51B6-48BC-AAE1-DE4C575B7D40}" type="datetime1">
              <a:rPr lang="en-US"/>
              <a:pPr/>
              <a:t>4/7/11</a:t>
            </a:fld>
            <a:endParaRPr lang="en-US"/>
          </a:p>
        </p:txBody>
      </p:sp>
      <p:sp>
        <p:nvSpPr>
          <p:cNvPr id="4" name="Footer Placeholder 2"/>
          <p:cNvSpPr>
            <a:spLocks noGrp="1"/>
          </p:cNvSpPr>
          <p:nvPr>
            <p:ph type="ftr" sz="quarter" idx="11"/>
          </p:nvPr>
        </p:nvSpPr>
        <p:spPr/>
        <p:txBody>
          <a:bodyPr/>
          <a:lstStyle/>
          <a:p>
            <a:r>
              <a:rPr lang="en-US"/>
              <a:t>Introduction</a:t>
            </a:r>
          </a:p>
        </p:txBody>
      </p:sp>
      <p:sp>
        <p:nvSpPr>
          <p:cNvPr id="5" name="Slide Number Placeholder 3"/>
          <p:cNvSpPr>
            <a:spLocks noGrp="1"/>
          </p:cNvSpPr>
          <p:nvPr>
            <p:ph type="sldNum" sz="quarter" idx="12"/>
          </p:nvPr>
        </p:nvSpPr>
        <p:spPr/>
        <p:txBody>
          <a:bodyPr/>
          <a:lstStyle/>
          <a:p>
            <a:fld id="{B9C26BBA-FD26-4FFA-8427-F14F0927EE3C}" type="slidenum">
              <a:rPr lang="en-US"/>
              <a:pPr/>
              <a:t>13</a:t>
            </a:fld>
            <a:endParaRPr lang="en-US"/>
          </a:p>
        </p:txBody>
      </p:sp>
      <p:sp>
        <p:nvSpPr>
          <p:cNvPr id="29698" name="Rectangle 2"/>
          <p:cNvSpPr>
            <a:spLocks noChangeArrowheads="1"/>
          </p:cNvSpPr>
          <p:nvPr/>
        </p:nvSpPr>
        <p:spPr bwMode="auto">
          <a:xfrm>
            <a:off x="990600" y="1905000"/>
            <a:ext cx="6934200" cy="3114675"/>
          </a:xfrm>
          <a:prstGeom prst="rect">
            <a:avLst/>
          </a:prstGeom>
          <a:noFill/>
          <a:ln w="9525">
            <a:noFill/>
            <a:miter lim="800000"/>
            <a:headEnd/>
            <a:tailEnd/>
          </a:ln>
          <a:effectLst/>
        </p:spPr>
        <p:txBody>
          <a:bodyPr>
            <a:spAutoFit/>
          </a:bodyPr>
          <a:lstStyle/>
          <a:p>
            <a:pPr>
              <a:spcBef>
                <a:spcPct val="50000"/>
              </a:spcBef>
            </a:pPr>
            <a:r>
              <a:rPr lang="en-US" sz="1800" b="1">
                <a:latin typeface="Comic Sans MS" pitchFamily="66" charset="0"/>
              </a:rPr>
              <a:t>Seminar Labs: </a:t>
            </a:r>
            <a:r>
              <a:rPr lang="en-US" sz="1800">
                <a:latin typeface="Comic Sans MS" pitchFamily="66" charset="0"/>
              </a:rPr>
              <a:t>Approximately once each week there will be journal articles assigned for reading.  We will all read a couple of articles.  At the seminar session, one of you will be asked to lead the discussion of each article.  This means that each of you must be prepared to lead the discussion of all articles.</a:t>
            </a:r>
          </a:p>
          <a:p>
            <a:pPr>
              <a:spcBef>
                <a:spcPct val="50000"/>
              </a:spcBef>
            </a:pPr>
            <a:endParaRPr lang="en-US" sz="1800">
              <a:latin typeface="Comic Sans MS" pitchFamily="66" charset="0"/>
            </a:endParaRPr>
          </a:p>
          <a:p>
            <a:pPr>
              <a:spcBef>
                <a:spcPct val="50000"/>
              </a:spcBef>
            </a:pPr>
            <a:r>
              <a:rPr lang="en-US" sz="1800" b="1">
                <a:latin typeface="Comic Sans MS" pitchFamily="66" charset="0"/>
              </a:rPr>
              <a:t>Computer Labs</a:t>
            </a:r>
            <a:r>
              <a:rPr lang="en-US" sz="1800">
                <a:latin typeface="Comic Sans MS" pitchFamily="66" charset="0"/>
              </a:rPr>
              <a:t>:  A couple of labs will be computer labs.  They will concentrate on teaching you how to download data from the web and generate seafloor maps from the downloaded data.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622744E3-1896-47ED-BC46-BA34460D3638}" type="datetime1">
              <a:rPr lang="en-US"/>
              <a:pPr/>
              <a:t>4/7/11</a:t>
            </a:fld>
            <a:endParaRPr lang="en-US"/>
          </a:p>
        </p:txBody>
      </p:sp>
      <p:sp>
        <p:nvSpPr>
          <p:cNvPr id="4" name="Footer Placeholder 2"/>
          <p:cNvSpPr>
            <a:spLocks noGrp="1"/>
          </p:cNvSpPr>
          <p:nvPr>
            <p:ph type="ftr" sz="quarter" idx="11"/>
          </p:nvPr>
        </p:nvSpPr>
        <p:spPr/>
        <p:txBody>
          <a:bodyPr/>
          <a:lstStyle/>
          <a:p>
            <a:r>
              <a:rPr lang="en-US"/>
              <a:t>Introduction</a:t>
            </a:r>
          </a:p>
        </p:txBody>
      </p:sp>
      <p:sp>
        <p:nvSpPr>
          <p:cNvPr id="5" name="Slide Number Placeholder 3"/>
          <p:cNvSpPr>
            <a:spLocks noGrp="1"/>
          </p:cNvSpPr>
          <p:nvPr>
            <p:ph type="sldNum" sz="quarter" idx="12"/>
          </p:nvPr>
        </p:nvSpPr>
        <p:spPr/>
        <p:txBody>
          <a:bodyPr/>
          <a:lstStyle/>
          <a:p>
            <a:fld id="{6991D181-08D8-4C3D-940A-4B9295B4335C}" type="slidenum">
              <a:rPr lang="en-US"/>
              <a:pPr/>
              <a:t>14</a:t>
            </a:fld>
            <a:endParaRPr lang="en-US"/>
          </a:p>
        </p:txBody>
      </p:sp>
      <p:sp>
        <p:nvSpPr>
          <p:cNvPr id="18434" name="Rectangle 2"/>
          <p:cNvSpPr>
            <a:spLocks noChangeArrowheads="1"/>
          </p:cNvSpPr>
          <p:nvPr/>
        </p:nvSpPr>
        <p:spPr bwMode="auto">
          <a:xfrm>
            <a:off x="609600" y="2136775"/>
            <a:ext cx="7848600" cy="3927475"/>
          </a:xfrm>
          <a:prstGeom prst="rect">
            <a:avLst/>
          </a:prstGeom>
          <a:noFill/>
          <a:ln w="9525">
            <a:noFill/>
            <a:miter lim="800000"/>
            <a:headEnd/>
            <a:tailEnd/>
          </a:ln>
          <a:effectLst/>
        </p:spPr>
        <p:txBody>
          <a:bodyPr>
            <a:spAutoFit/>
          </a:bodyPr>
          <a:lstStyle/>
          <a:p>
            <a:r>
              <a:rPr lang="en-US" b="1">
                <a:latin typeface="Comic Sans MS" pitchFamily="66" charset="0"/>
              </a:rPr>
              <a:t>Assessment:</a:t>
            </a:r>
            <a:r>
              <a:rPr lang="en-US">
                <a:latin typeface="Comic Sans MS" pitchFamily="66" charset="0"/>
              </a:rPr>
              <a:t> Grades will be based on:</a:t>
            </a:r>
          </a:p>
          <a:p>
            <a:endParaRPr lang="en-US">
              <a:latin typeface="Comic Sans MS" pitchFamily="66" charset="0"/>
            </a:endParaRPr>
          </a:p>
          <a:p>
            <a:r>
              <a:rPr lang="en-US">
                <a:latin typeface="Comic Sans MS" pitchFamily="66" charset="0"/>
              </a:rPr>
              <a:t>	Mid-term exam 			 =	30%</a:t>
            </a:r>
          </a:p>
          <a:p>
            <a:r>
              <a:rPr lang="en-US">
                <a:latin typeface="Comic Sans MS" pitchFamily="66" charset="0"/>
              </a:rPr>
              <a:t>	Final exam				 =	30%</a:t>
            </a:r>
          </a:p>
          <a:p>
            <a:r>
              <a:rPr lang="en-US">
                <a:latin typeface="Comic Sans MS" pitchFamily="66" charset="0"/>
              </a:rPr>
              <a:t>	Two term papers (15% each) 	 </a:t>
            </a:r>
            <a:r>
              <a:rPr lang="en-US" b="1">
                <a:latin typeface="Comic Sans MS" pitchFamily="66" charset="0"/>
              </a:rPr>
              <a:t>=</a:t>
            </a:r>
            <a:r>
              <a:rPr lang="en-US">
                <a:latin typeface="Comic Sans MS" pitchFamily="66" charset="0"/>
              </a:rPr>
              <a:t> 	30%</a:t>
            </a:r>
            <a:r>
              <a:rPr lang="en-US"/>
              <a:t>	</a:t>
            </a:r>
            <a:endParaRPr lang="en-US">
              <a:latin typeface="Comic Sans MS" pitchFamily="66" charset="0"/>
            </a:endParaRPr>
          </a:p>
          <a:p>
            <a:r>
              <a:rPr lang="en-US">
                <a:latin typeface="Comic Sans MS" pitchFamily="66" charset="0"/>
              </a:rPr>
              <a:t>	Seminars, class participation</a:t>
            </a:r>
          </a:p>
          <a:p>
            <a:r>
              <a:rPr lang="en-US">
                <a:latin typeface="Comic Sans MS" pitchFamily="66" charset="0"/>
              </a:rPr>
              <a:t>	      and assignments 		 =	10%</a:t>
            </a:r>
          </a:p>
          <a:p>
            <a:r>
              <a:rPr lang="en-US">
                <a:latin typeface="Comic Sans MS" pitchFamily="66" charset="0"/>
              </a:rPr>
              <a:t>				</a:t>
            </a:r>
          </a:p>
          <a:p>
            <a:endParaRPr lang="en-US">
              <a:latin typeface="Comic Sans MS" pitchFamily="66" charset="0"/>
            </a:endParaRPr>
          </a:p>
          <a:p>
            <a:endParaRPr lang="en-US" sz="1800" b="1">
              <a:latin typeface="Comic Sans MS" pitchFamily="66" charset="0"/>
            </a:endParaRPr>
          </a:p>
          <a:p>
            <a:r>
              <a:rPr lang="en-US" sz="1800" b="1">
                <a:latin typeface="Comic Sans MS" pitchFamily="66"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877B1207-6231-464F-95F9-BBB042EC3C67}" type="datetime1">
              <a:rPr lang="en-US"/>
              <a:pPr/>
              <a:t>4/7/11</a:t>
            </a:fld>
            <a:endParaRPr lang="en-US"/>
          </a:p>
        </p:txBody>
      </p:sp>
      <p:sp>
        <p:nvSpPr>
          <p:cNvPr id="4" name="Footer Placeholder 2"/>
          <p:cNvSpPr>
            <a:spLocks noGrp="1"/>
          </p:cNvSpPr>
          <p:nvPr>
            <p:ph type="ftr" sz="quarter" idx="11"/>
          </p:nvPr>
        </p:nvSpPr>
        <p:spPr/>
        <p:txBody>
          <a:bodyPr/>
          <a:lstStyle/>
          <a:p>
            <a:r>
              <a:rPr lang="en-US"/>
              <a:t>Introduction</a:t>
            </a:r>
          </a:p>
        </p:txBody>
      </p:sp>
      <p:sp>
        <p:nvSpPr>
          <p:cNvPr id="5" name="Slide Number Placeholder 3"/>
          <p:cNvSpPr>
            <a:spLocks noGrp="1"/>
          </p:cNvSpPr>
          <p:nvPr>
            <p:ph type="sldNum" sz="quarter" idx="12"/>
          </p:nvPr>
        </p:nvSpPr>
        <p:spPr/>
        <p:txBody>
          <a:bodyPr/>
          <a:lstStyle/>
          <a:p>
            <a:fld id="{C7C309C0-5258-4854-B912-6E3081755B4E}" type="slidenum">
              <a:rPr lang="en-US"/>
              <a:pPr/>
              <a:t>15</a:t>
            </a:fld>
            <a:endParaRPr lang="en-US"/>
          </a:p>
        </p:txBody>
      </p:sp>
      <p:sp>
        <p:nvSpPr>
          <p:cNvPr id="48130" name="Rectangle 2"/>
          <p:cNvSpPr>
            <a:spLocks noChangeArrowheads="1"/>
          </p:cNvSpPr>
          <p:nvPr/>
        </p:nvSpPr>
        <p:spPr bwMode="auto">
          <a:xfrm>
            <a:off x="533400" y="1365250"/>
            <a:ext cx="7848600" cy="6483350"/>
          </a:xfrm>
          <a:prstGeom prst="rect">
            <a:avLst/>
          </a:prstGeom>
          <a:noFill/>
          <a:ln w="9525">
            <a:noFill/>
            <a:miter lim="800000"/>
            <a:headEnd/>
            <a:tailEnd/>
          </a:ln>
          <a:effectLst/>
        </p:spPr>
        <p:txBody>
          <a:bodyPr>
            <a:spAutoFit/>
          </a:bodyPr>
          <a:lstStyle/>
          <a:p>
            <a:r>
              <a:rPr lang="en-US" b="1">
                <a:latin typeface="Comic Sans MS" pitchFamily="66" charset="0"/>
              </a:rPr>
              <a:t>			</a:t>
            </a:r>
            <a:r>
              <a:rPr lang="en-US" b="1">
                <a:solidFill>
                  <a:srgbClr val="FF3300"/>
                </a:solidFill>
                <a:latin typeface="Comic Sans MS" pitchFamily="66" charset="0"/>
              </a:rPr>
              <a:t>Term papers</a:t>
            </a:r>
            <a:r>
              <a:rPr lang="en-US">
                <a:solidFill>
                  <a:srgbClr val="FF3300"/>
                </a:solidFill>
                <a:latin typeface="Comic Sans MS" pitchFamily="66" charset="0"/>
              </a:rPr>
              <a:t>:</a:t>
            </a:r>
          </a:p>
          <a:p>
            <a:r>
              <a:rPr lang="en-US" b="1">
                <a:latin typeface="Comic Sans MS" pitchFamily="66" charset="0"/>
              </a:rPr>
              <a:t>Purpose:</a:t>
            </a:r>
            <a:r>
              <a:rPr lang="en-US">
                <a:latin typeface="Comic Sans MS" pitchFamily="66" charset="0"/>
              </a:rPr>
              <a:t> (1) To delve more deeply into a subject than 	is covered in class and (2) to gain experience in 	the process of scientific writing. </a:t>
            </a:r>
          </a:p>
          <a:p>
            <a:endParaRPr lang="en-US">
              <a:latin typeface="Comic Sans MS" pitchFamily="66" charset="0"/>
            </a:endParaRPr>
          </a:p>
          <a:p>
            <a:r>
              <a:rPr lang="en-US">
                <a:sym typeface="Symbol" pitchFamily="18" charset="2"/>
              </a:rPr>
              <a:t> </a:t>
            </a:r>
            <a:r>
              <a:rPr lang="en-US">
                <a:latin typeface="Comic Sans MS" pitchFamily="66" charset="0"/>
              </a:rPr>
              <a:t>Draft manuscripts </a:t>
            </a:r>
            <a:r>
              <a:rPr lang="en-US" i="1">
                <a:latin typeface="Comic Sans MS" pitchFamily="66" charset="0"/>
              </a:rPr>
              <a:t>must</a:t>
            </a:r>
            <a:r>
              <a:rPr lang="en-US">
                <a:latin typeface="Comic Sans MS" pitchFamily="66" charset="0"/>
              </a:rPr>
              <a:t> be submitted to 			Connors Writing Center &amp; instructors  		2 weeks after assigned</a:t>
            </a:r>
          </a:p>
          <a:p>
            <a:endParaRPr lang="en-US">
              <a:latin typeface="Comic Sans MS" pitchFamily="66" charset="0"/>
            </a:endParaRPr>
          </a:p>
          <a:p>
            <a:r>
              <a:rPr lang="en-US">
                <a:latin typeface="Comic Sans MS" pitchFamily="66" charset="0"/>
              </a:rPr>
              <a:t>	 </a:t>
            </a:r>
            <a:r>
              <a:rPr lang="en-US">
                <a:latin typeface="Comic Sans MS" pitchFamily="66" charset="0"/>
                <a:sym typeface="Symbol" pitchFamily="18" charset="2"/>
              </a:rPr>
              <a:t> Revised manuscript </a:t>
            </a:r>
            <a:r>
              <a:rPr lang="en-US" i="1">
                <a:solidFill>
                  <a:srgbClr val="FF3300"/>
                </a:solidFill>
                <a:latin typeface="Comic Sans MS" pitchFamily="66" charset="0"/>
                <a:sym typeface="Symbol" pitchFamily="18" charset="2"/>
              </a:rPr>
              <a:t>must</a:t>
            </a:r>
            <a:r>
              <a:rPr lang="en-US">
                <a:latin typeface="Comic Sans MS" pitchFamily="66" charset="0"/>
                <a:sym typeface="Symbol" pitchFamily="18" charset="2"/>
              </a:rPr>
              <a:t> reflect suggestions</a:t>
            </a:r>
          </a:p>
          <a:p>
            <a:r>
              <a:rPr lang="en-US">
                <a:latin typeface="Comic Sans MS" pitchFamily="66" charset="0"/>
                <a:sym typeface="Symbol" pitchFamily="18" charset="2"/>
              </a:rPr>
              <a:t>		from Connors Writing Center</a:t>
            </a:r>
          </a:p>
          <a:p>
            <a:endParaRPr lang="en-US">
              <a:latin typeface="Comic Sans MS" pitchFamily="66" charset="0"/>
            </a:endParaRPr>
          </a:p>
          <a:p>
            <a:r>
              <a:rPr lang="en-US">
                <a:latin typeface="Comic Sans MS" pitchFamily="66" charset="0"/>
              </a:rPr>
              <a:t>	 </a:t>
            </a:r>
            <a:r>
              <a:rPr lang="en-US">
                <a:latin typeface="Comic Sans MS" pitchFamily="66" charset="0"/>
                <a:sym typeface="Symbol" pitchFamily="18" charset="2"/>
              </a:rPr>
              <a:t> Timing:  2 weeks for draft, 2 weeks for</a:t>
            </a:r>
          </a:p>
          <a:p>
            <a:r>
              <a:rPr lang="en-US">
                <a:latin typeface="Comic Sans MS" pitchFamily="66" charset="0"/>
                <a:sym typeface="Symbol" pitchFamily="18" charset="2"/>
              </a:rPr>
              <a:t>		revision.  </a:t>
            </a:r>
            <a:r>
              <a:rPr lang="en-US" b="1" i="1">
                <a:solidFill>
                  <a:srgbClr val="FF3300"/>
                </a:solidFill>
                <a:latin typeface="Comic Sans MS" pitchFamily="66" charset="0"/>
                <a:sym typeface="Symbol" pitchFamily="18" charset="2"/>
              </a:rPr>
              <a:t>No late papers accepted</a:t>
            </a:r>
            <a:endParaRPr lang="en-US">
              <a:latin typeface="Comic Sans MS" pitchFamily="66" charset="0"/>
            </a:endParaRPr>
          </a:p>
          <a:p>
            <a:r>
              <a:rPr lang="en-US">
                <a:latin typeface="Comic Sans MS" pitchFamily="66" charset="0"/>
              </a:rPr>
              <a:t>				</a:t>
            </a:r>
          </a:p>
          <a:p>
            <a:endParaRPr lang="en-US">
              <a:latin typeface="Comic Sans MS" pitchFamily="66" charset="0"/>
            </a:endParaRPr>
          </a:p>
          <a:p>
            <a:endParaRPr lang="en-US" sz="1800" b="1">
              <a:latin typeface="Comic Sans MS" pitchFamily="66" charset="0"/>
            </a:endParaRPr>
          </a:p>
          <a:p>
            <a:r>
              <a:rPr lang="en-US" sz="1800" b="1">
                <a:latin typeface="Comic Sans MS" pitchFamily="66" charset="0"/>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9494EE4C-6F66-4CFF-8874-0307EDC3E42A}" type="datetime1">
              <a:rPr lang="en-US"/>
              <a:pPr/>
              <a:t>4/7/11</a:t>
            </a:fld>
            <a:endParaRPr lang="en-US"/>
          </a:p>
        </p:txBody>
      </p:sp>
      <p:sp>
        <p:nvSpPr>
          <p:cNvPr id="4" name="Footer Placeholder 4"/>
          <p:cNvSpPr>
            <a:spLocks noGrp="1"/>
          </p:cNvSpPr>
          <p:nvPr>
            <p:ph type="ftr" sz="quarter" idx="11"/>
          </p:nvPr>
        </p:nvSpPr>
        <p:spPr/>
        <p:txBody>
          <a:bodyPr/>
          <a:lstStyle/>
          <a:p>
            <a:r>
              <a:rPr lang="en-US"/>
              <a:t>Introduction</a:t>
            </a:r>
          </a:p>
        </p:txBody>
      </p:sp>
      <p:sp>
        <p:nvSpPr>
          <p:cNvPr id="5" name="Slide Number Placeholder 5"/>
          <p:cNvSpPr>
            <a:spLocks noGrp="1"/>
          </p:cNvSpPr>
          <p:nvPr>
            <p:ph type="sldNum" sz="quarter" idx="12"/>
          </p:nvPr>
        </p:nvSpPr>
        <p:spPr/>
        <p:txBody>
          <a:bodyPr/>
          <a:lstStyle/>
          <a:p>
            <a:fld id="{B01B6CE5-250B-41A0-A25C-8C3156157CFB}" type="slidenum">
              <a:rPr lang="en-US"/>
              <a:pPr/>
              <a:t>16</a:t>
            </a:fld>
            <a:endParaRPr lang="en-US"/>
          </a:p>
        </p:txBody>
      </p:sp>
      <p:sp>
        <p:nvSpPr>
          <p:cNvPr id="54276" name="Text Box 4"/>
          <p:cNvSpPr txBox="1">
            <a:spLocks noChangeArrowheads="1"/>
          </p:cNvSpPr>
          <p:nvPr/>
        </p:nvSpPr>
        <p:spPr bwMode="auto">
          <a:xfrm>
            <a:off x="1676400" y="2133600"/>
            <a:ext cx="5237163" cy="3743325"/>
          </a:xfrm>
          <a:prstGeom prst="rect">
            <a:avLst/>
          </a:prstGeom>
          <a:noFill/>
          <a:ln w="9525">
            <a:noFill/>
            <a:miter lim="800000"/>
            <a:headEnd/>
            <a:tailEnd/>
          </a:ln>
          <a:effectLst/>
        </p:spPr>
        <p:txBody>
          <a:bodyPr wrap="none">
            <a:spAutoFit/>
          </a:bodyPr>
          <a:lstStyle/>
          <a:p>
            <a:r>
              <a:rPr lang="en-US" b="1">
                <a:latin typeface="Comic Sans MS" pitchFamily="66" charset="0"/>
              </a:rPr>
              <a:t>          </a:t>
            </a:r>
            <a:r>
              <a:rPr lang="en-US" b="1">
                <a:solidFill>
                  <a:srgbClr val="FF3300"/>
                </a:solidFill>
                <a:latin typeface="Comic Sans MS" pitchFamily="66" charset="0"/>
              </a:rPr>
              <a:t>UNH Blackboard</a:t>
            </a:r>
          </a:p>
          <a:p>
            <a:endParaRPr lang="en-US" b="1">
              <a:latin typeface="Comic Sans MS" pitchFamily="66" charset="0"/>
            </a:endParaRPr>
          </a:p>
          <a:p>
            <a:pPr>
              <a:buFontTx/>
              <a:buChar char="-"/>
            </a:pPr>
            <a:r>
              <a:rPr lang="en-US" b="1">
                <a:latin typeface="Comic Sans MS" pitchFamily="66" charset="0"/>
              </a:rPr>
              <a:t>Know how to login? (ask Abby)</a:t>
            </a:r>
          </a:p>
          <a:p>
            <a:pPr>
              <a:buFontTx/>
              <a:buChar char="-"/>
            </a:pPr>
            <a:endParaRPr lang="en-US" b="1">
              <a:latin typeface="Comic Sans MS" pitchFamily="66" charset="0"/>
            </a:endParaRPr>
          </a:p>
          <a:p>
            <a:pPr>
              <a:buFontTx/>
              <a:buChar char="-"/>
            </a:pPr>
            <a:r>
              <a:rPr lang="en-US" b="1">
                <a:latin typeface="Comic Sans MS" pitchFamily="66" charset="0"/>
              </a:rPr>
              <a:t> Lecture </a:t>
            </a:r>
            <a:r>
              <a:rPr lang="en-US" b="1" i="1">
                <a:latin typeface="Comic Sans MS" pitchFamily="66" charset="0"/>
              </a:rPr>
              <a:t>PowerPoints</a:t>
            </a:r>
            <a:r>
              <a:rPr lang="en-US" b="1">
                <a:latin typeface="Comic Sans MS" pitchFamily="66" charset="0"/>
              </a:rPr>
              <a:t> are posted </a:t>
            </a:r>
          </a:p>
          <a:p>
            <a:pPr lvl="1"/>
            <a:r>
              <a:rPr lang="en-US" b="1">
                <a:latin typeface="Comic Sans MS" pitchFamily="66" charset="0"/>
              </a:rPr>
              <a:t>after each class</a:t>
            </a:r>
          </a:p>
          <a:p>
            <a:pPr lvl="1"/>
            <a:endParaRPr lang="en-US" b="1">
              <a:latin typeface="Comic Sans MS" pitchFamily="66" charset="0"/>
            </a:endParaRPr>
          </a:p>
          <a:p>
            <a:pPr>
              <a:buFontTx/>
              <a:buChar char="-"/>
            </a:pPr>
            <a:r>
              <a:rPr lang="en-US" b="1">
                <a:latin typeface="Comic Sans MS" pitchFamily="66" charset="0"/>
              </a:rPr>
              <a:t> Lab data</a:t>
            </a:r>
          </a:p>
          <a:p>
            <a:pPr>
              <a:buFontTx/>
              <a:buChar char="-"/>
            </a:pPr>
            <a:endParaRPr lang="en-US" b="1">
              <a:latin typeface="Comic Sans MS" pitchFamily="66" charset="0"/>
            </a:endParaRPr>
          </a:p>
          <a:p>
            <a:pPr>
              <a:buFontTx/>
              <a:buChar char="-"/>
            </a:pPr>
            <a:r>
              <a:rPr lang="en-US" b="1">
                <a:latin typeface="Comic Sans MS" pitchFamily="66" charset="0"/>
              </a:rPr>
              <a:t>Take-home exams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CCBCBDF5-CF09-4374-BEFD-99C92A69722C}" type="datetime1">
              <a:rPr lang="en-US"/>
              <a:pPr/>
              <a:t>4/7/11</a:t>
            </a:fld>
            <a:endParaRPr lang="en-US"/>
          </a:p>
        </p:txBody>
      </p:sp>
      <p:sp>
        <p:nvSpPr>
          <p:cNvPr id="4" name="Footer Placeholder 2"/>
          <p:cNvSpPr>
            <a:spLocks noGrp="1"/>
          </p:cNvSpPr>
          <p:nvPr>
            <p:ph type="ftr" sz="quarter" idx="11"/>
          </p:nvPr>
        </p:nvSpPr>
        <p:spPr/>
        <p:txBody>
          <a:bodyPr/>
          <a:lstStyle/>
          <a:p>
            <a:r>
              <a:rPr lang="en-US"/>
              <a:t>Introduction</a:t>
            </a:r>
          </a:p>
        </p:txBody>
      </p:sp>
      <p:sp>
        <p:nvSpPr>
          <p:cNvPr id="5" name="Slide Number Placeholder 3"/>
          <p:cNvSpPr>
            <a:spLocks noGrp="1"/>
          </p:cNvSpPr>
          <p:nvPr>
            <p:ph type="sldNum" sz="quarter" idx="12"/>
          </p:nvPr>
        </p:nvSpPr>
        <p:spPr/>
        <p:txBody>
          <a:bodyPr/>
          <a:lstStyle/>
          <a:p>
            <a:fld id="{7E599119-5D2A-4A4A-948E-ED9D3F50D7E8}" type="slidenum">
              <a:rPr lang="en-US"/>
              <a:pPr/>
              <a:t>17</a:t>
            </a:fld>
            <a:endParaRPr lang="en-US"/>
          </a:p>
        </p:txBody>
      </p:sp>
      <p:sp>
        <p:nvSpPr>
          <p:cNvPr id="19458" name="Rectangle 2"/>
          <p:cNvSpPr>
            <a:spLocks noChangeArrowheads="1"/>
          </p:cNvSpPr>
          <p:nvPr/>
        </p:nvSpPr>
        <p:spPr bwMode="auto">
          <a:xfrm>
            <a:off x="609600" y="1600200"/>
            <a:ext cx="7543800" cy="4498975"/>
          </a:xfrm>
          <a:prstGeom prst="rect">
            <a:avLst/>
          </a:prstGeom>
          <a:noFill/>
          <a:ln w="9525">
            <a:noFill/>
            <a:miter lim="800000"/>
            <a:headEnd/>
            <a:tailEnd/>
          </a:ln>
          <a:effectLst/>
        </p:spPr>
        <p:txBody>
          <a:bodyPr>
            <a:spAutoFit/>
          </a:bodyPr>
          <a:lstStyle/>
          <a:p>
            <a:pPr lvl="2">
              <a:buFont typeface="Symbol" pitchFamily="18" charset="2"/>
              <a:buChar char="·"/>
            </a:pPr>
            <a:endParaRPr lang="en-US" sz="1400" b="1">
              <a:latin typeface="Comic Sans MS" pitchFamily="66" charset="0"/>
            </a:endParaRPr>
          </a:p>
          <a:p>
            <a:pPr lvl="2">
              <a:buFont typeface="Symbol" pitchFamily="18" charset="2"/>
              <a:buNone/>
            </a:pPr>
            <a:r>
              <a:rPr lang="en-US" b="1">
                <a:latin typeface="Comic Sans MS" pitchFamily="66" charset="0"/>
              </a:rPr>
              <a:t>	   </a:t>
            </a:r>
            <a:r>
              <a:rPr lang="en-US" b="1">
                <a:solidFill>
                  <a:srgbClr val="FF3300"/>
                </a:solidFill>
                <a:latin typeface="Comic Sans MS" pitchFamily="66" charset="0"/>
              </a:rPr>
              <a:t>Course Overview</a:t>
            </a:r>
          </a:p>
          <a:p>
            <a:pPr lvl="2">
              <a:buFont typeface="Symbol" pitchFamily="18" charset="2"/>
              <a:buChar char="·"/>
            </a:pPr>
            <a:endParaRPr lang="en-US" sz="1400" b="1">
              <a:latin typeface="Comic Sans MS" pitchFamily="66" charset="0"/>
            </a:endParaRPr>
          </a:p>
          <a:p>
            <a:pPr lvl="2">
              <a:buFont typeface="Symbol" pitchFamily="18" charset="2"/>
              <a:buNone/>
            </a:pPr>
            <a:r>
              <a:rPr lang="en-US" sz="1400" b="1">
                <a:latin typeface="Comic Sans MS" pitchFamily="66" charset="0"/>
              </a:rPr>
              <a:t>A BRIEF HISTORY OF MARINE GEOLOGY</a:t>
            </a:r>
            <a:endParaRPr lang="en-US" sz="1400">
              <a:latin typeface="Comic Sans MS" pitchFamily="66" charset="0"/>
            </a:endParaRPr>
          </a:p>
          <a:p>
            <a:pPr lvl="3">
              <a:buFont typeface="Symbol" pitchFamily="18" charset="2"/>
              <a:buChar char="·"/>
            </a:pPr>
            <a:r>
              <a:rPr lang="en-US" sz="1400">
                <a:latin typeface="Comic Sans MS" pitchFamily="66" charset="0"/>
              </a:rPr>
              <a:t>Early mapping, positioning and sampling techniques</a:t>
            </a:r>
          </a:p>
          <a:p>
            <a:pPr lvl="3">
              <a:buFont typeface="Symbol" pitchFamily="18" charset="2"/>
              <a:buChar char="·"/>
            </a:pPr>
            <a:r>
              <a:rPr lang="en-US" sz="1400">
                <a:latin typeface="Comic Sans MS" pitchFamily="66" charset="0"/>
              </a:rPr>
              <a:t>The echo sounder, transducers, piezoelectricity</a:t>
            </a:r>
          </a:p>
          <a:p>
            <a:pPr lvl="3">
              <a:buFont typeface="Symbol" pitchFamily="18" charset="2"/>
              <a:buChar char="·"/>
            </a:pPr>
            <a:r>
              <a:rPr lang="en-US" sz="1400">
                <a:latin typeface="Comic Sans MS" pitchFamily="66" charset="0"/>
              </a:rPr>
              <a:t>Why we get echos from the seafloor</a:t>
            </a:r>
          </a:p>
          <a:p>
            <a:pPr lvl="3">
              <a:buFont typeface="Symbol" pitchFamily="18" charset="2"/>
              <a:buChar char="·"/>
            </a:pPr>
            <a:r>
              <a:rPr lang="en-US" sz="1400">
                <a:latin typeface="Comic Sans MS" pitchFamily="66" charset="0"/>
              </a:rPr>
              <a:t>The Heezen and Tharp bathymetry maps</a:t>
            </a:r>
          </a:p>
          <a:p>
            <a:pPr lvl="3">
              <a:buFont typeface="Symbol" pitchFamily="18" charset="2"/>
              <a:buChar char="·"/>
            </a:pPr>
            <a:endParaRPr lang="en-US" sz="1400">
              <a:latin typeface="Comic Sans MS" pitchFamily="66" charset="0"/>
            </a:endParaRPr>
          </a:p>
          <a:p>
            <a:pPr lvl="2"/>
            <a:endParaRPr lang="en-US" sz="1400">
              <a:latin typeface="Times" pitchFamily="18" charset="0"/>
            </a:endParaRPr>
          </a:p>
          <a:p>
            <a:pPr lvl="2">
              <a:buFont typeface="Symbol" pitchFamily="18" charset="2"/>
              <a:buNone/>
            </a:pPr>
            <a:r>
              <a:rPr lang="en-US" sz="1400" b="1">
                <a:latin typeface="Comic Sans MS" pitchFamily="66" charset="0"/>
              </a:rPr>
              <a:t>PHYSIOGRAPHY – Defining the Shape of the Seafloor</a:t>
            </a:r>
            <a:endParaRPr lang="en-US" sz="1400">
              <a:latin typeface="Times" pitchFamily="18" charset="0"/>
            </a:endParaRPr>
          </a:p>
          <a:p>
            <a:pPr lvl="3">
              <a:buFont typeface="Symbol" pitchFamily="18" charset="2"/>
              <a:buChar char="·"/>
            </a:pPr>
            <a:r>
              <a:rPr lang="en-US" sz="1400">
                <a:latin typeface="Comic Sans MS" pitchFamily="66" charset="0"/>
              </a:rPr>
              <a:t>Observations based on early mapping</a:t>
            </a:r>
          </a:p>
          <a:p>
            <a:pPr lvl="3">
              <a:buFont typeface="Symbol" pitchFamily="18" charset="2"/>
              <a:buChar char="·"/>
            </a:pPr>
            <a:r>
              <a:rPr lang="en-US" sz="1400">
                <a:latin typeface="Comic Sans MS" pitchFamily="66" charset="0"/>
              </a:rPr>
              <a:t>Major physiographic provinces and bathymetric features</a:t>
            </a:r>
          </a:p>
          <a:p>
            <a:pPr lvl="3">
              <a:buFont typeface="Symbol" pitchFamily="18" charset="2"/>
              <a:buChar char="·"/>
            </a:pPr>
            <a:r>
              <a:rPr lang="en-US" sz="1400">
                <a:latin typeface="Comic Sans MS" pitchFamily="66" charset="0"/>
              </a:rPr>
              <a:t>Modern mapping and positioning techniques</a:t>
            </a:r>
          </a:p>
          <a:p>
            <a:pPr lvl="4">
              <a:buFont typeface="Symbol" pitchFamily="18" charset="2"/>
              <a:buChar char="·"/>
            </a:pPr>
            <a:r>
              <a:rPr lang="en-US" sz="1400">
                <a:latin typeface="Comic Sans MS" pitchFamily="66" charset="0"/>
              </a:rPr>
              <a:t>Deep-towed instrumentation and navigation</a:t>
            </a:r>
          </a:p>
          <a:p>
            <a:pPr lvl="4">
              <a:buFont typeface="Symbol" pitchFamily="18" charset="2"/>
              <a:buChar char="·"/>
            </a:pPr>
            <a:r>
              <a:rPr lang="en-US" sz="1400">
                <a:latin typeface="Comic Sans MS" pitchFamily="66" charset="0"/>
              </a:rPr>
              <a:t>Multibeam bathymetry and backscatter</a:t>
            </a:r>
          </a:p>
          <a:p>
            <a:pPr lvl="4">
              <a:buFont typeface="Symbol" pitchFamily="18" charset="2"/>
              <a:buChar char="·"/>
            </a:pPr>
            <a:r>
              <a:rPr lang="en-US" sz="1400">
                <a:latin typeface="Comic Sans MS" pitchFamily="66" charset="0"/>
              </a:rPr>
              <a:t>Autonomous underwater vehicles (AUVs)</a:t>
            </a:r>
          </a:p>
          <a:p>
            <a:pPr lvl="4">
              <a:buFont typeface="Symbol" pitchFamily="18" charset="2"/>
              <a:buChar char="·"/>
            </a:pPr>
            <a:r>
              <a:rPr lang="en-US" sz="1400">
                <a:latin typeface="Comic Sans MS" pitchFamily="66" charset="0"/>
              </a:rPr>
              <a:t>GPS and DGPS positioning</a:t>
            </a:r>
          </a:p>
          <a:p>
            <a:pPr lvl="4">
              <a:buFont typeface="Symbol" pitchFamily="18" charset="2"/>
              <a:buChar char="·"/>
            </a:pPr>
            <a:r>
              <a:rPr lang="en-US" sz="1400">
                <a:latin typeface="Comic Sans MS" pitchFamily="66" charset="0"/>
              </a:rPr>
              <a:t>Satellite Altimetry</a:t>
            </a:r>
          </a:p>
          <a:p>
            <a:pPr lvl="4">
              <a:buFont typeface="Symbol" pitchFamily="18" charset="2"/>
              <a:buNone/>
            </a:pPr>
            <a:endParaRPr lang="en-US" sz="1400">
              <a:latin typeface="Times"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34FCC09A-29C7-4AAB-906F-BCE79D6A93DE}" type="datetime1">
              <a:rPr lang="en-US"/>
              <a:pPr/>
              <a:t>4/7/11</a:t>
            </a:fld>
            <a:endParaRPr lang="en-US"/>
          </a:p>
        </p:txBody>
      </p:sp>
      <p:sp>
        <p:nvSpPr>
          <p:cNvPr id="4" name="Footer Placeholder 2"/>
          <p:cNvSpPr>
            <a:spLocks noGrp="1"/>
          </p:cNvSpPr>
          <p:nvPr>
            <p:ph type="ftr" sz="quarter" idx="11"/>
          </p:nvPr>
        </p:nvSpPr>
        <p:spPr/>
        <p:txBody>
          <a:bodyPr/>
          <a:lstStyle/>
          <a:p>
            <a:r>
              <a:rPr lang="en-US"/>
              <a:t>Introduction</a:t>
            </a:r>
          </a:p>
        </p:txBody>
      </p:sp>
      <p:sp>
        <p:nvSpPr>
          <p:cNvPr id="5" name="Slide Number Placeholder 3"/>
          <p:cNvSpPr>
            <a:spLocks noGrp="1"/>
          </p:cNvSpPr>
          <p:nvPr>
            <p:ph type="sldNum" sz="quarter" idx="12"/>
          </p:nvPr>
        </p:nvSpPr>
        <p:spPr/>
        <p:txBody>
          <a:bodyPr/>
          <a:lstStyle/>
          <a:p>
            <a:fld id="{0B4B8626-C57F-4E24-8356-4BFC8EE35F2B}" type="slidenum">
              <a:rPr lang="en-US"/>
              <a:pPr/>
              <a:t>18</a:t>
            </a:fld>
            <a:endParaRPr lang="en-US"/>
          </a:p>
        </p:txBody>
      </p:sp>
      <p:sp>
        <p:nvSpPr>
          <p:cNvPr id="20482" name="Rectangle 2"/>
          <p:cNvSpPr>
            <a:spLocks noChangeArrowheads="1"/>
          </p:cNvSpPr>
          <p:nvPr/>
        </p:nvSpPr>
        <p:spPr bwMode="auto">
          <a:xfrm>
            <a:off x="609600" y="1600200"/>
            <a:ext cx="7543800" cy="4559300"/>
          </a:xfrm>
          <a:prstGeom prst="rect">
            <a:avLst/>
          </a:prstGeom>
          <a:noFill/>
          <a:ln w="9525">
            <a:noFill/>
            <a:miter lim="800000"/>
            <a:headEnd/>
            <a:tailEnd/>
          </a:ln>
          <a:effectLst/>
        </p:spPr>
        <p:txBody>
          <a:bodyPr>
            <a:spAutoFit/>
          </a:bodyPr>
          <a:lstStyle/>
          <a:p>
            <a:pPr lvl="2">
              <a:buFont typeface="Symbol" pitchFamily="18" charset="2"/>
              <a:buNone/>
            </a:pPr>
            <a:r>
              <a:rPr lang="en-US" sz="1400" b="1">
                <a:latin typeface="Comic Sans MS" pitchFamily="66" charset="0"/>
              </a:rPr>
              <a:t>EARTH’S INTERIOR – Defining the Structure of the Earth</a:t>
            </a:r>
          </a:p>
          <a:p>
            <a:pPr lvl="2">
              <a:buFont typeface="Symbol" pitchFamily="18" charset="2"/>
              <a:buChar char="·"/>
            </a:pPr>
            <a:endParaRPr lang="en-US" sz="1400">
              <a:latin typeface="Times" pitchFamily="18" charset="0"/>
            </a:endParaRPr>
          </a:p>
          <a:p>
            <a:pPr lvl="3">
              <a:buFont typeface="Symbol" pitchFamily="18" charset="2"/>
              <a:buChar char="·"/>
            </a:pPr>
            <a:r>
              <a:rPr lang="en-US" sz="1400">
                <a:latin typeface="Comic Sans MS" pitchFamily="66" charset="0"/>
              </a:rPr>
              <a:t>Methodologies</a:t>
            </a:r>
          </a:p>
          <a:p>
            <a:pPr lvl="4">
              <a:buFont typeface="Symbol" pitchFamily="18" charset="2"/>
              <a:buChar char="·"/>
            </a:pPr>
            <a:r>
              <a:rPr lang="en-US" sz="1400">
                <a:latin typeface="Comic Sans MS" pitchFamily="66" charset="0"/>
              </a:rPr>
              <a:t>Reflection seismology</a:t>
            </a:r>
          </a:p>
          <a:p>
            <a:pPr lvl="4">
              <a:buFont typeface="Symbol" pitchFamily="18" charset="2"/>
              <a:buChar char="·"/>
            </a:pPr>
            <a:r>
              <a:rPr lang="en-US" sz="1400">
                <a:latin typeface="Comic Sans MS" pitchFamily="66" charset="0"/>
              </a:rPr>
              <a:t>Refraction seismology</a:t>
            </a:r>
          </a:p>
          <a:p>
            <a:pPr lvl="3">
              <a:buFont typeface="Symbol" pitchFamily="18" charset="2"/>
              <a:buChar char="·"/>
            </a:pPr>
            <a:endParaRPr lang="en-US" sz="1400">
              <a:latin typeface="Comic Sans MS" pitchFamily="66" charset="0"/>
            </a:endParaRPr>
          </a:p>
          <a:p>
            <a:pPr lvl="3">
              <a:buFont typeface="Symbol" pitchFamily="18" charset="2"/>
              <a:buChar char="·"/>
            </a:pPr>
            <a:r>
              <a:rPr lang="en-US" sz="1400">
                <a:latin typeface="Comic Sans MS" pitchFamily="66" charset="0"/>
              </a:rPr>
              <a:t>The Internal Structure of the Earth</a:t>
            </a:r>
          </a:p>
          <a:p>
            <a:pPr lvl="4">
              <a:buFont typeface="Symbol" pitchFamily="18" charset="2"/>
              <a:buChar char="·"/>
            </a:pPr>
            <a:r>
              <a:rPr lang="en-US" sz="1400">
                <a:latin typeface="Comic Sans MS" pitchFamily="66" charset="0"/>
              </a:rPr>
              <a:t>Geophysical Evidence</a:t>
            </a:r>
          </a:p>
          <a:p>
            <a:pPr lvl="4">
              <a:buFont typeface="Symbol" pitchFamily="18" charset="2"/>
              <a:buChar char="·"/>
            </a:pPr>
            <a:r>
              <a:rPr lang="en-US" sz="1400">
                <a:latin typeface="Comic Sans MS" pitchFamily="66" charset="0"/>
              </a:rPr>
              <a:t>Geological Evidence</a:t>
            </a:r>
          </a:p>
          <a:p>
            <a:pPr lvl="4">
              <a:buFont typeface="Symbol" pitchFamily="18" charset="2"/>
              <a:buChar char="·"/>
            </a:pPr>
            <a:r>
              <a:rPr lang="en-US" sz="1400">
                <a:latin typeface="Comic Sans MS" pitchFamily="66" charset="0"/>
              </a:rPr>
              <a:t>Various Geophysical Methods</a:t>
            </a:r>
          </a:p>
          <a:p>
            <a:pPr lvl="4">
              <a:buFont typeface="Symbol" pitchFamily="18" charset="2"/>
              <a:buChar char="·"/>
            </a:pPr>
            <a:r>
              <a:rPr lang="en-US" sz="1400">
                <a:latin typeface="Comic Sans MS" pitchFamily="66" charset="0"/>
              </a:rPr>
              <a:t>Gravity</a:t>
            </a:r>
          </a:p>
          <a:p>
            <a:pPr lvl="4">
              <a:buFont typeface="Symbol" pitchFamily="18" charset="2"/>
              <a:buChar char="·"/>
            </a:pPr>
            <a:r>
              <a:rPr lang="en-US" sz="1400">
                <a:latin typeface="Comic Sans MS" pitchFamily="66" charset="0"/>
              </a:rPr>
              <a:t>Magnetics</a:t>
            </a:r>
          </a:p>
          <a:p>
            <a:pPr lvl="3"/>
            <a:endParaRPr lang="en-US" sz="1400">
              <a:latin typeface="Times" pitchFamily="18" charset="0"/>
            </a:endParaRPr>
          </a:p>
          <a:p>
            <a:pPr lvl="2">
              <a:buFont typeface="Symbol" pitchFamily="18" charset="2"/>
              <a:buNone/>
            </a:pPr>
            <a:r>
              <a:rPr lang="en-US" sz="1400" b="1">
                <a:latin typeface="Comic Sans MS" pitchFamily="66" charset="0"/>
              </a:rPr>
              <a:t>THE OVERIDING PARADIGM:  PLATE TECTONICS</a:t>
            </a:r>
          </a:p>
          <a:p>
            <a:pPr lvl="2">
              <a:buFont typeface="Symbol" pitchFamily="18" charset="2"/>
              <a:buNone/>
            </a:pPr>
            <a:endParaRPr lang="en-US" sz="1400">
              <a:latin typeface="Times" pitchFamily="18" charset="0"/>
            </a:endParaRPr>
          </a:p>
          <a:p>
            <a:pPr lvl="3">
              <a:buFont typeface="Symbol" pitchFamily="18" charset="2"/>
              <a:buChar char="·"/>
            </a:pPr>
            <a:r>
              <a:rPr lang="en-US" sz="1400">
                <a:latin typeface="Comic Sans MS" pitchFamily="66" charset="0"/>
              </a:rPr>
              <a:t>Early geologic evidence</a:t>
            </a:r>
          </a:p>
          <a:p>
            <a:pPr lvl="3">
              <a:buFont typeface="Symbol" pitchFamily="18" charset="2"/>
              <a:buChar char="·"/>
            </a:pPr>
            <a:r>
              <a:rPr lang="en-US" sz="1400">
                <a:latin typeface="Comic Sans MS" pitchFamily="66" charset="0"/>
              </a:rPr>
              <a:t>Geophysical evidence</a:t>
            </a:r>
          </a:p>
          <a:p>
            <a:pPr lvl="3">
              <a:buFont typeface="Symbol" pitchFamily="18" charset="2"/>
              <a:buChar char="·"/>
            </a:pPr>
            <a:r>
              <a:rPr lang="en-US" sz="1400">
                <a:latin typeface="Comic Sans MS" pitchFamily="66" charset="0"/>
              </a:rPr>
              <a:t>Driving mechanisms</a:t>
            </a:r>
          </a:p>
          <a:p>
            <a:pPr lvl="3">
              <a:buFont typeface="Symbol" pitchFamily="18" charset="2"/>
              <a:buChar char="·"/>
            </a:pPr>
            <a:r>
              <a:rPr lang="en-US" sz="1400">
                <a:latin typeface="Comic Sans MS" pitchFamily="66" charset="0"/>
              </a:rPr>
              <a:t> Divergent systems</a:t>
            </a:r>
          </a:p>
          <a:p>
            <a:pPr lvl="3">
              <a:buFont typeface="Symbol" pitchFamily="18" charset="2"/>
              <a:buChar char="·"/>
            </a:pPr>
            <a:r>
              <a:rPr lang="en-US" sz="1400">
                <a:latin typeface="Comic Sans MS" pitchFamily="66" charset="0"/>
              </a:rPr>
              <a:t> Convergent systems</a:t>
            </a:r>
          </a:p>
          <a:p>
            <a:endParaRPr lang="en-US" sz="1400">
              <a:latin typeface="Times"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881DF4C4-E264-49A4-9F95-733024415A5B}" type="datetime1">
              <a:rPr lang="en-US"/>
              <a:pPr/>
              <a:t>4/7/11</a:t>
            </a:fld>
            <a:endParaRPr lang="en-US"/>
          </a:p>
        </p:txBody>
      </p:sp>
      <p:sp>
        <p:nvSpPr>
          <p:cNvPr id="4" name="Footer Placeholder 2"/>
          <p:cNvSpPr>
            <a:spLocks noGrp="1"/>
          </p:cNvSpPr>
          <p:nvPr>
            <p:ph type="ftr" sz="quarter" idx="11"/>
          </p:nvPr>
        </p:nvSpPr>
        <p:spPr/>
        <p:txBody>
          <a:bodyPr/>
          <a:lstStyle/>
          <a:p>
            <a:r>
              <a:rPr lang="en-US"/>
              <a:t>Introduction</a:t>
            </a:r>
          </a:p>
        </p:txBody>
      </p:sp>
      <p:sp>
        <p:nvSpPr>
          <p:cNvPr id="5" name="Slide Number Placeholder 3"/>
          <p:cNvSpPr>
            <a:spLocks noGrp="1"/>
          </p:cNvSpPr>
          <p:nvPr>
            <p:ph type="sldNum" sz="quarter" idx="12"/>
          </p:nvPr>
        </p:nvSpPr>
        <p:spPr/>
        <p:txBody>
          <a:bodyPr/>
          <a:lstStyle/>
          <a:p>
            <a:fld id="{7063C01A-A58E-4E78-A476-84BB939A8DBE}" type="slidenum">
              <a:rPr lang="en-US"/>
              <a:pPr/>
              <a:t>19</a:t>
            </a:fld>
            <a:endParaRPr lang="en-US"/>
          </a:p>
        </p:txBody>
      </p:sp>
      <p:sp>
        <p:nvSpPr>
          <p:cNvPr id="4098" name="Rectangle 2"/>
          <p:cNvSpPr>
            <a:spLocks noChangeArrowheads="1"/>
          </p:cNvSpPr>
          <p:nvPr/>
        </p:nvSpPr>
        <p:spPr bwMode="auto">
          <a:xfrm>
            <a:off x="1371600" y="1500188"/>
            <a:ext cx="4767263" cy="4133850"/>
          </a:xfrm>
          <a:prstGeom prst="rect">
            <a:avLst/>
          </a:prstGeom>
          <a:noFill/>
          <a:ln w="9525">
            <a:noFill/>
            <a:miter lim="800000"/>
            <a:headEnd/>
            <a:tailEnd/>
          </a:ln>
          <a:effectLst/>
        </p:spPr>
        <p:txBody>
          <a:bodyPr wrap="none">
            <a:spAutoFit/>
          </a:bodyPr>
          <a:lstStyle/>
          <a:p>
            <a:pPr lvl="2">
              <a:buFont typeface="Symbol" pitchFamily="18" charset="2"/>
              <a:buNone/>
            </a:pPr>
            <a:endParaRPr lang="en-US" sz="1400">
              <a:latin typeface="Times" pitchFamily="18" charset="0"/>
            </a:endParaRPr>
          </a:p>
          <a:p>
            <a:r>
              <a:rPr lang="en-US" sz="1400" b="1">
                <a:latin typeface="Comic Sans MS" pitchFamily="66" charset="0"/>
              </a:rPr>
              <a:t>MARINE SEDIMENTS and SEDIMENT TRANSPORT</a:t>
            </a:r>
          </a:p>
          <a:p>
            <a:pPr lvl="2">
              <a:buFont typeface="Symbol" pitchFamily="18" charset="2"/>
              <a:buChar char="·"/>
            </a:pPr>
            <a:r>
              <a:rPr lang="en-US" sz="1400">
                <a:latin typeface="Comic Sans MS" pitchFamily="66" charset="0"/>
              </a:rPr>
              <a:t>Sources of Marine Sediment</a:t>
            </a:r>
            <a:endParaRPr lang="en-US" sz="1400" b="1">
              <a:latin typeface="Times" pitchFamily="18" charset="0"/>
            </a:endParaRPr>
          </a:p>
          <a:p>
            <a:pPr lvl="2">
              <a:buFont typeface="Symbol" pitchFamily="18" charset="2"/>
              <a:buChar char="·"/>
            </a:pPr>
            <a:r>
              <a:rPr lang="en-US" sz="1400">
                <a:latin typeface="Comic Sans MS" pitchFamily="66" charset="0"/>
              </a:rPr>
              <a:t>Approaches to Sediment Classification</a:t>
            </a:r>
            <a:endParaRPr lang="en-US" sz="1400" b="1">
              <a:latin typeface="Times" pitchFamily="18" charset="0"/>
            </a:endParaRPr>
          </a:p>
          <a:p>
            <a:pPr lvl="2">
              <a:buFont typeface="Symbol" pitchFamily="18" charset="2"/>
              <a:buChar char="·"/>
            </a:pPr>
            <a:r>
              <a:rPr lang="en-US" sz="1400">
                <a:latin typeface="Comic Sans MS" pitchFamily="66" charset="0"/>
              </a:rPr>
              <a:t>Sampling techniques and DSDP/ODP</a:t>
            </a:r>
            <a:endParaRPr lang="en-US" sz="1400" b="1">
              <a:latin typeface="Times" pitchFamily="18" charset="0"/>
            </a:endParaRPr>
          </a:p>
          <a:p>
            <a:pPr lvl="2">
              <a:buFont typeface="Symbol" pitchFamily="18" charset="2"/>
              <a:buChar char="·"/>
            </a:pPr>
            <a:r>
              <a:rPr lang="en-US" sz="1400">
                <a:latin typeface="Comic Sans MS" pitchFamily="66" charset="0"/>
              </a:rPr>
              <a:t>Physics of Sediment Transport</a:t>
            </a:r>
          </a:p>
          <a:p>
            <a:pPr lvl="2">
              <a:buFont typeface="Symbol" pitchFamily="18" charset="2"/>
              <a:buChar char="·"/>
            </a:pPr>
            <a:endParaRPr lang="en-US" sz="1400" b="1">
              <a:latin typeface="Times" pitchFamily="18" charset="0"/>
            </a:endParaRPr>
          </a:p>
          <a:p>
            <a:r>
              <a:rPr lang="en-US" sz="1400" b="1">
                <a:latin typeface="Comic Sans MS" pitchFamily="66" charset="0"/>
              </a:rPr>
              <a:t>NEARSHORE PROCESSES</a:t>
            </a:r>
          </a:p>
          <a:p>
            <a:pPr lvl="2">
              <a:buFont typeface="Symbol" pitchFamily="18" charset="2"/>
              <a:buChar char="·"/>
            </a:pPr>
            <a:r>
              <a:rPr lang="en-US" sz="1400">
                <a:latin typeface="Comic Sans MS" pitchFamily="66" charset="0"/>
              </a:rPr>
              <a:t>Beaches and Barriers</a:t>
            </a:r>
          </a:p>
          <a:p>
            <a:pPr lvl="2">
              <a:buFont typeface="Symbol" pitchFamily="18" charset="2"/>
              <a:buChar char="·"/>
            </a:pPr>
            <a:r>
              <a:rPr lang="en-US" sz="1400">
                <a:latin typeface="Comic Sans MS" pitchFamily="66" charset="0"/>
              </a:rPr>
              <a:t>Deltas and Estuaries</a:t>
            </a:r>
          </a:p>
          <a:p>
            <a:pPr lvl="2">
              <a:buFont typeface="Symbol" pitchFamily="18" charset="2"/>
              <a:buNone/>
            </a:pPr>
            <a:endParaRPr lang="en-US" sz="1400">
              <a:latin typeface="Comic Sans MS" pitchFamily="66" charset="0"/>
            </a:endParaRPr>
          </a:p>
          <a:p>
            <a:r>
              <a:rPr lang="en-US" sz="1400" b="1">
                <a:latin typeface="Comic Sans MS" pitchFamily="66" charset="0"/>
              </a:rPr>
              <a:t>SEA-LEVEL HISTORY</a:t>
            </a:r>
          </a:p>
          <a:p>
            <a:endParaRPr lang="en-US" sz="1400" b="1">
              <a:latin typeface="Comic Sans MS" pitchFamily="66" charset="0"/>
            </a:endParaRPr>
          </a:p>
          <a:p>
            <a:r>
              <a:rPr lang="en-US" sz="1400" b="1">
                <a:latin typeface="Comic Sans MS" pitchFamily="66" charset="0"/>
              </a:rPr>
              <a:t>CONTINENTAL MARGINS</a:t>
            </a:r>
          </a:p>
          <a:p>
            <a:pPr lvl="2">
              <a:buFont typeface="Symbol" pitchFamily="18" charset="2"/>
              <a:buChar char="·"/>
            </a:pPr>
            <a:r>
              <a:rPr lang="en-US" sz="1400">
                <a:latin typeface="Comic Sans MS" pitchFamily="66" charset="0"/>
              </a:rPr>
              <a:t>Building the Shelf and Slope</a:t>
            </a:r>
          </a:p>
          <a:p>
            <a:pPr lvl="2">
              <a:buFont typeface="Symbol" pitchFamily="18" charset="2"/>
              <a:buChar char="·"/>
            </a:pPr>
            <a:r>
              <a:rPr lang="en-US" sz="1400">
                <a:latin typeface="Comic Sans MS" pitchFamily="66" charset="0"/>
              </a:rPr>
              <a:t>Slides and Slumps</a:t>
            </a:r>
          </a:p>
          <a:p>
            <a:pPr lvl="2">
              <a:buFont typeface="Symbol" pitchFamily="18" charset="2"/>
              <a:buChar char="·"/>
            </a:pPr>
            <a:r>
              <a:rPr lang="en-US" sz="1400">
                <a:latin typeface="Comic Sans MS" pitchFamily="66" charset="0"/>
              </a:rPr>
              <a:t>Gravity Flows and Turbidity Currents</a:t>
            </a:r>
          </a:p>
          <a:p>
            <a:pPr lvl="2">
              <a:buFont typeface="Symbol" pitchFamily="18" charset="2"/>
              <a:buChar char="·"/>
            </a:pPr>
            <a:r>
              <a:rPr lang="en-US" sz="1400">
                <a:latin typeface="Comic Sans MS" pitchFamily="66" charset="0"/>
              </a:rPr>
              <a:t>Submarine Canyons</a:t>
            </a:r>
          </a:p>
          <a:p>
            <a:endParaRPr lang="en-US" sz="1400">
              <a:latin typeface="Times"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 name="Date Placeholder 1"/>
          <p:cNvSpPr>
            <a:spLocks noGrp="1"/>
          </p:cNvSpPr>
          <p:nvPr>
            <p:ph type="dt" sz="half" idx="10"/>
          </p:nvPr>
        </p:nvSpPr>
        <p:spPr/>
        <p:txBody>
          <a:bodyPr/>
          <a:lstStyle/>
          <a:p>
            <a:fld id="{46370F5B-14B0-42AC-892C-66D3C3942C5D}" type="datetime1">
              <a:rPr lang="en-US" altLang="en-US"/>
              <a:pPr/>
              <a:t>4/7/11</a:t>
            </a:fld>
            <a:endParaRPr lang="en-US" altLang="en-US"/>
          </a:p>
        </p:txBody>
      </p:sp>
      <p:sp>
        <p:nvSpPr>
          <p:cNvPr id="49" name="Footer Placeholder 2"/>
          <p:cNvSpPr>
            <a:spLocks noGrp="1"/>
          </p:cNvSpPr>
          <p:nvPr>
            <p:ph type="ftr" sz="quarter" idx="11"/>
          </p:nvPr>
        </p:nvSpPr>
        <p:spPr/>
        <p:txBody>
          <a:bodyPr/>
          <a:lstStyle/>
          <a:p>
            <a:r>
              <a:rPr lang="en-US" altLang="en-US"/>
              <a:t>Introduction</a:t>
            </a:r>
          </a:p>
        </p:txBody>
      </p:sp>
      <p:sp>
        <p:nvSpPr>
          <p:cNvPr id="50" name="Slide Number Placeholder 3"/>
          <p:cNvSpPr>
            <a:spLocks noGrp="1"/>
          </p:cNvSpPr>
          <p:nvPr>
            <p:ph type="sldNum" sz="quarter" idx="12"/>
          </p:nvPr>
        </p:nvSpPr>
        <p:spPr/>
        <p:txBody>
          <a:bodyPr/>
          <a:lstStyle/>
          <a:p>
            <a:fld id="{6310C9C0-BE0D-4D97-96A4-6D7EFDCF424E}" type="slidenum">
              <a:rPr lang="en-US" altLang="en-US"/>
              <a:pPr/>
              <a:t>2</a:t>
            </a:fld>
            <a:endParaRPr lang="en-US" altLang="en-US"/>
          </a:p>
        </p:txBody>
      </p:sp>
      <p:sp>
        <p:nvSpPr>
          <p:cNvPr id="2051" name="Rectangle 3"/>
          <p:cNvSpPr>
            <a:spLocks noChangeArrowheads="1"/>
          </p:cNvSpPr>
          <p:nvPr/>
        </p:nvSpPr>
        <p:spPr bwMode="auto">
          <a:xfrm>
            <a:off x="838200" y="1600200"/>
            <a:ext cx="6661150" cy="581025"/>
          </a:xfrm>
          <a:prstGeom prst="rect">
            <a:avLst/>
          </a:prstGeom>
          <a:noFill/>
          <a:ln w="9525">
            <a:noFill/>
            <a:miter lim="800000"/>
            <a:headEnd/>
            <a:tailEnd/>
          </a:ln>
          <a:effectLst/>
        </p:spPr>
        <p:txBody>
          <a:bodyPr>
            <a:spAutoFit/>
          </a:bodyPr>
          <a:lstStyle/>
          <a:p>
            <a:r>
              <a:rPr lang="en-US" altLang="en-US" sz="800"/>
              <a:t> </a:t>
            </a:r>
          </a:p>
          <a:p>
            <a:endParaRPr lang="en-US" altLang="en-US" sz="800"/>
          </a:p>
          <a:p>
            <a:endParaRPr lang="en-US" altLang="en-US" sz="800"/>
          </a:p>
          <a:p>
            <a:r>
              <a:rPr lang="en-US" altLang="en-US" sz="800"/>
              <a:t>                                                                                     </a:t>
            </a:r>
          </a:p>
        </p:txBody>
      </p:sp>
      <p:sp>
        <p:nvSpPr>
          <p:cNvPr id="2054" name="AutoShape 6"/>
          <p:cNvSpPr>
            <a:spLocks noChangeAspect="1" noChangeArrowheads="1" noTextEdit="1"/>
          </p:cNvSpPr>
          <p:nvPr/>
        </p:nvSpPr>
        <p:spPr bwMode="auto">
          <a:xfrm>
            <a:off x="1828800" y="2439988"/>
            <a:ext cx="6329363" cy="3354387"/>
          </a:xfrm>
          <a:prstGeom prst="rect">
            <a:avLst/>
          </a:prstGeom>
          <a:noFill/>
          <a:ln w="9525">
            <a:noFill/>
            <a:miter lim="800000"/>
            <a:headEnd/>
            <a:tailEnd/>
          </a:ln>
        </p:spPr>
        <p:txBody>
          <a:bodyPr/>
          <a:lstStyle/>
          <a:p>
            <a:endParaRPr lang="en-US"/>
          </a:p>
        </p:txBody>
      </p:sp>
      <p:sp>
        <p:nvSpPr>
          <p:cNvPr id="2056" name="Rectangle 8"/>
          <p:cNvSpPr>
            <a:spLocks noChangeArrowheads="1"/>
          </p:cNvSpPr>
          <p:nvPr/>
        </p:nvSpPr>
        <p:spPr bwMode="auto">
          <a:xfrm>
            <a:off x="1828800" y="2438400"/>
            <a:ext cx="1208088" cy="244475"/>
          </a:xfrm>
          <a:prstGeom prst="rect">
            <a:avLst/>
          </a:prstGeom>
          <a:noFill/>
          <a:ln w="9525">
            <a:noFill/>
            <a:miter lim="800000"/>
            <a:headEnd/>
            <a:tailEnd/>
          </a:ln>
        </p:spPr>
        <p:txBody>
          <a:bodyPr wrap="none" lIns="0" tIns="0" rIns="0" bIns="0">
            <a:spAutoFit/>
          </a:bodyPr>
          <a:lstStyle/>
          <a:p>
            <a:r>
              <a:rPr lang="en-US" sz="1600" b="1" i="1">
                <a:solidFill>
                  <a:srgbClr val="000000"/>
                </a:solidFill>
                <a:latin typeface="Comic Sans MS" pitchFamily="66" charset="0"/>
              </a:rPr>
              <a:t>Instructors:</a:t>
            </a:r>
            <a:endParaRPr lang="en-US"/>
          </a:p>
        </p:txBody>
      </p:sp>
      <p:sp>
        <p:nvSpPr>
          <p:cNvPr id="2057" name="Rectangle 9"/>
          <p:cNvSpPr>
            <a:spLocks noChangeArrowheads="1"/>
          </p:cNvSpPr>
          <p:nvPr/>
        </p:nvSpPr>
        <p:spPr bwMode="auto">
          <a:xfrm>
            <a:off x="3008313" y="2438400"/>
            <a:ext cx="1597025"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Larry Mayer </a:t>
            </a:r>
            <a:endParaRPr lang="en-US"/>
          </a:p>
        </p:txBody>
      </p:sp>
      <p:sp>
        <p:nvSpPr>
          <p:cNvPr id="2058" name="Rectangle 10"/>
          <p:cNvSpPr>
            <a:spLocks noChangeArrowheads="1"/>
          </p:cNvSpPr>
          <p:nvPr/>
        </p:nvSpPr>
        <p:spPr bwMode="auto">
          <a:xfrm>
            <a:off x="4560888" y="2438400"/>
            <a:ext cx="427037"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and </a:t>
            </a:r>
            <a:endParaRPr lang="en-US"/>
          </a:p>
        </p:txBody>
      </p:sp>
      <p:sp>
        <p:nvSpPr>
          <p:cNvPr id="2059" name="Rectangle 11"/>
          <p:cNvSpPr>
            <a:spLocks noChangeArrowheads="1"/>
          </p:cNvSpPr>
          <p:nvPr/>
        </p:nvSpPr>
        <p:spPr bwMode="auto">
          <a:xfrm>
            <a:off x="4978400" y="2438400"/>
            <a:ext cx="131445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Jim Gardner </a:t>
            </a:r>
            <a:endParaRPr lang="en-US"/>
          </a:p>
        </p:txBody>
      </p:sp>
      <p:sp>
        <p:nvSpPr>
          <p:cNvPr id="2060" name="Rectangle 12"/>
          <p:cNvSpPr>
            <a:spLocks noChangeArrowheads="1"/>
          </p:cNvSpPr>
          <p:nvPr/>
        </p:nvSpPr>
        <p:spPr bwMode="auto">
          <a:xfrm>
            <a:off x="6261100" y="2438400"/>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61" name="Rectangle 13"/>
          <p:cNvSpPr>
            <a:spLocks noChangeArrowheads="1"/>
          </p:cNvSpPr>
          <p:nvPr/>
        </p:nvSpPr>
        <p:spPr bwMode="auto">
          <a:xfrm>
            <a:off x="1828800" y="2714625"/>
            <a:ext cx="1411288" cy="244475"/>
          </a:xfrm>
          <a:prstGeom prst="rect">
            <a:avLst/>
          </a:prstGeom>
          <a:noFill/>
          <a:ln w="9525">
            <a:noFill/>
            <a:miter lim="800000"/>
            <a:headEnd/>
            <a:tailEnd/>
          </a:ln>
        </p:spPr>
        <p:txBody>
          <a:bodyPr wrap="none" lIns="0" tIns="0" rIns="0" bIns="0">
            <a:spAutoFit/>
          </a:bodyPr>
          <a:lstStyle/>
          <a:p>
            <a:r>
              <a:rPr lang="en-US" sz="1600" b="1" i="1">
                <a:solidFill>
                  <a:srgbClr val="000000"/>
                </a:solidFill>
                <a:latin typeface="Comic Sans MS" pitchFamily="66" charset="0"/>
              </a:rPr>
              <a:t>Course Level: </a:t>
            </a:r>
            <a:endParaRPr lang="en-US"/>
          </a:p>
        </p:txBody>
      </p:sp>
      <p:sp>
        <p:nvSpPr>
          <p:cNvPr id="2062" name="Rectangle 14"/>
          <p:cNvSpPr>
            <a:spLocks noChangeArrowheads="1"/>
          </p:cNvSpPr>
          <p:nvPr/>
        </p:nvSpPr>
        <p:spPr bwMode="auto">
          <a:xfrm>
            <a:off x="3203575" y="2714625"/>
            <a:ext cx="3468688"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Graduate/Advanced Undergraduate</a:t>
            </a:r>
            <a:endParaRPr lang="en-US"/>
          </a:p>
        </p:txBody>
      </p:sp>
      <p:sp>
        <p:nvSpPr>
          <p:cNvPr id="2063" name="Rectangle 15"/>
          <p:cNvSpPr>
            <a:spLocks noChangeArrowheads="1"/>
          </p:cNvSpPr>
          <p:nvPr/>
        </p:nvSpPr>
        <p:spPr bwMode="auto">
          <a:xfrm>
            <a:off x="6588125" y="2714625"/>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64" name="Rectangle 16"/>
          <p:cNvSpPr>
            <a:spLocks noChangeArrowheads="1"/>
          </p:cNvSpPr>
          <p:nvPr/>
        </p:nvSpPr>
        <p:spPr bwMode="auto">
          <a:xfrm>
            <a:off x="1828800" y="2990850"/>
            <a:ext cx="1355725" cy="244475"/>
          </a:xfrm>
          <a:prstGeom prst="rect">
            <a:avLst/>
          </a:prstGeom>
          <a:noFill/>
          <a:ln w="9525">
            <a:noFill/>
            <a:miter lim="800000"/>
            <a:headEnd/>
            <a:tailEnd/>
          </a:ln>
        </p:spPr>
        <p:txBody>
          <a:bodyPr wrap="none" lIns="0" tIns="0" rIns="0" bIns="0">
            <a:spAutoFit/>
          </a:bodyPr>
          <a:lstStyle/>
          <a:p>
            <a:r>
              <a:rPr lang="en-US" sz="1600" b="1" i="1">
                <a:solidFill>
                  <a:srgbClr val="000000"/>
                </a:solidFill>
                <a:latin typeface="Comic Sans MS" pitchFamily="66" charset="0"/>
              </a:rPr>
              <a:t>Prerequisites:</a:t>
            </a:r>
            <a:endParaRPr lang="en-US"/>
          </a:p>
        </p:txBody>
      </p:sp>
      <p:sp>
        <p:nvSpPr>
          <p:cNvPr id="2065" name="Rectangle 17"/>
          <p:cNvSpPr>
            <a:spLocks noChangeArrowheads="1"/>
          </p:cNvSpPr>
          <p:nvPr/>
        </p:nvSpPr>
        <p:spPr bwMode="auto">
          <a:xfrm>
            <a:off x="3148013" y="2990850"/>
            <a:ext cx="4491614" cy="492443"/>
          </a:xfrm>
          <a:prstGeom prst="rect">
            <a:avLst/>
          </a:prstGeom>
          <a:noFill/>
          <a:ln w="9525">
            <a:noFill/>
            <a:miter lim="800000"/>
            <a:headEnd/>
            <a:tailEnd/>
          </a:ln>
        </p:spPr>
        <p:txBody>
          <a:bodyPr wrap="none" lIns="0" tIns="0" rIns="0" bIns="0">
            <a:spAutoFit/>
          </a:bodyPr>
          <a:lstStyle/>
          <a:p>
            <a:r>
              <a:rPr lang="en-US" sz="1600" b="1" dirty="0">
                <a:solidFill>
                  <a:srgbClr val="000000"/>
                </a:solidFill>
                <a:latin typeface="Comic Sans MS" pitchFamily="66" charset="0"/>
              </a:rPr>
              <a:t> </a:t>
            </a:r>
            <a:r>
              <a:rPr lang="en-US" sz="1600" b="1" dirty="0">
                <a:solidFill>
                  <a:srgbClr val="FF3300"/>
                </a:solidFill>
                <a:latin typeface="Comic Sans MS" pitchFamily="66" charset="0"/>
              </a:rPr>
              <a:t>2 semesters </a:t>
            </a:r>
            <a:r>
              <a:rPr lang="en-US" sz="1600" b="1" dirty="0" smtClean="0">
                <a:solidFill>
                  <a:srgbClr val="FF3300"/>
                </a:solidFill>
                <a:latin typeface="Comic Sans MS" pitchFamily="66" charset="0"/>
              </a:rPr>
              <a:t>calculus and physics </a:t>
            </a:r>
            <a:r>
              <a:rPr lang="en-US" sz="1600" b="1" i="1" dirty="0" smtClean="0">
                <a:solidFill>
                  <a:srgbClr val="FF3300"/>
                </a:solidFill>
                <a:latin typeface="Comic Sans MS" pitchFamily="66" charset="0"/>
              </a:rPr>
              <a:t>and </a:t>
            </a:r>
            <a:r>
              <a:rPr lang="en-US" sz="1600" b="1" dirty="0" smtClean="0">
                <a:solidFill>
                  <a:srgbClr val="FF3300"/>
                </a:solidFill>
                <a:latin typeface="Comic Sans MS" pitchFamily="66" charset="0"/>
              </a:rPr>
              <a:t>senior </a:t>
            </a:r>
          </a:p>
          <a:p>
            <a:r>
              <a:rPr lang="en-US" sz="1600" b="1" dirty="0" smtClean="0">
                <a:solidFill>
                  <a:srgbClr val="FF3300"/>
                </a:solidFill>
                <a:latin typeface="Comic Sans MS" pitchFamily="66" charset="0"/>
              </a:rPr>
              <a:t>geology major or permission of instructor</a:t>
            </a:r>
            <a:r>
              <a:rPr lang="en-US" sz="1600" b="1" dirty="0" smtClean="0">
                <a:solidFill>
                  <a:srgbClr val="000000"/>
                </a:solidFill>
                <a:latin typeface="Comic Sans MS" pitchFamily="66" charset="0"/>
              </a:rPr>
              <a:t>  </a:t>
            </a:r>
            <a:endParaRPr lang="en-US" dirty="0"/>
          </a:p>
        </p:txBody>
      </p:sp>
      <p:sp>
        <p:nvSpPr>
          <p:cNvPr id="2067" name="Rectangle 19"/>
          <p:cNvSpPr>
            <a:spLocks noChangeArrowheads="1"/>
          </p:cNvSpPr>
          <p:nvPr/>
        </p:nvSpPr>
        <p:spPr bwMode="auto">
          <a:xfrm>
            <a:off x="4130675" y="3267075"/>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68" name="Rectangle 20"/>
          <p:cNvSpPr>
            <a:spLocks noChangeArrowheads="1"/>
          </p:cNvSpPr>
          <p:nvPr/>
        </p:nvSpPr>
        <p:spPr bwMode="auto">
          <a:xfrm>
            <a:off x="1828800" y="3541713"/>
            <a:ext cx="1441450" cy="244475"/>
          </a:xfrm>
          <a:prstGeom prst="rect">
            <a:avLst/>
          </a:prstGeom>
          <a:noFill/>
          <a:ln w="9525">
            <a:noFill/>
            <a:miter lim="800000"/>
            <a:headEnd/>
            <a:tailEnd/>
          </a:ln>
        </p:spPr>
        <p:txBody>
          <a:bodyPr wrap="none" lIns="0" tIns="0" rIns="0" bIns="0">
            <a:spAutoFit/>
          </a:bodyPr>
          <a:lstStyle/>
          <a:p>
            <a:r>
              <a:rPr lang="en-US" sz="1600" b="1" i="1">
                <a:solidFill>
                  <a:srgbClr val="000000"/>
                </a:solidFill>
                <a:latin typeface="Comic Sans MS" pitchFamily="66" charset="0"/>
              </a:rPr>
              <a:t>Credit Hours: </a:t>
            </a:r>
            <a:endParaRPr lang="en-US"/>
          </a:p>
        </p:txBody>
      </p:sp>
      <p:sp>
        <p:nvSpPr>
          <p:cNvPr id="2069" name="Rectangle 21"/>
          <p:cNvSpPr>
            <a:spLocks noChangeArrowheads="1"/>
          </p:cNvSpPr>
          <p:nvPr/>
        </p:nvSpPr>
        <p:spPr bwMode="auto">
          <a:xfrm>
            <a:off x="3233738" y="3541713"/>
            <a:ext cx="212725"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4</a:t>
            </a:r>
            <a:endParaRPr lang="en-US"/>
          </a:p>
        </p:txBody>
      </p:sp>
      <p:sp>
        <p:nvSpPr>
          <p:cNvPr id="2070" name="Rectangle 22"/>
          <p:cNvSpPr>
            <a:spLocks noChangeArrowheads="1"/>
          </p:cNvSpPr>
          <p:nvPr/>
        </p:nvSpPr>
        <p:spPr bwMode="auto">
          <a:xfrm>
            <a:off x="3441700" y="3541713"/>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71" name="Rectangle 23"/>
          <p:cNvSpPr>
            <a:spLocks noChangeArrowheads="1"/>
          </p:cNvSpPr>
          <p:nvPr/>
        </p:nvSpPr>
        <p:spPr bwMode="auto">
          <a:xfrm>
            <a:off x="2057400" y="3886200"/>
            <a:ext cx="1641475" cy="244475"/>
          </a:xfrm>
          <a:prstGeom prst="rect">
            <a:avLst/>
          </a:prstGeom>
          <a:noFill/>
          <a:ln w="9525">
            <a:noFill/>
            <a:miter lim="800000"/>
            <a:headEnd/>
            <a:tailEnd/>
          </a:ln>
        </p:spPr>
        <p:txBody>
          <a:bodyPr wrap="none" lIns="0" tIns="0" rIns="0" bIns="0">
            <a:spAutoFit/>
          </a:bodyPr>
          <a:lstStyle/>
          <a:p>
            <a:r>
              <a:rPr lang="en-US" sz="1600" b="1" i="1">
                <a:solidFill>
                  <a:srgbClr val="000000"/>
                </a:solidFill>
                <a:latin typeface="Comic Sans MS" pitchFamily="66" charset="0"/>
              </a:rPr>
              <a:t>Meeting Times:</a:t>
            </a:r>
            <a:r>
              <a:rPr lang="en-US" sz="1600" i="1">
                <a:solidFill>
                  <a:srgbClr val="000000"/>
                </a:solidFill>
                <a:latin typeface="Comic Sans MS" pitchFamily="66" charset="0"/>
              </a:rPr>
              <a:t>  </a:t>
            </a:r>
            <a:endParaRPr lang="en-US"/>
          </a:p>
        </p:txBody>
      </p:sp>
      <p:sp>
        <p:nvSpPr>
          <p:cNvPr id="2072" name="Rectangle 24"/>
          <p:cNvSpPr>
            <a:spLocks noChangeArrowheads="1"/>
          </p:cNvSpPr>
          <p:nvPr/>
        </p:nvSpPr>
        <p:spPr bwMode="auto">
          <a:xfrm>
            <a:off x="4237038" y="3819525"/>
            <a:ext cx="603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Comic Sans MS" pitchFamily="66" charset="0"/>
              </a:rPr>
              <a:t> </a:t>
            </a:r>
            <a:endParaRPr lang="en-US"/>
          </a:p>
        </p:txBody>
      </p:sp>
      <p:sp>
        <p:nvSpPr>
          <p:cNvPr id="2073" name="Rectangle 25"/>
          <p:cNvSpPr>
            <a:spLocks noChangeArrowheads="1"/>
          </p:cNvSpPr>
          <p:nvPr/>
        </p:nvSpPr>
        <p:spPr bwMode="auto">
          <a:xfrm>
            <a:off x="4484688" y="3819525"/>
            <a:ext cx="60325" cy="244475"/>
          </a:xfrm>
          <a:prstGeom prst="rect">
            <a:avLst/>
          </a:prstGeom>
          <a:noFill/>
          <a:ln w="9525">
            <a:noFill/>
            <a:miter lim="800000"/>
            <a:headEnd/>
            <a:tailEnd/>
          </a:ln>
        </p:spPr>
        <p:txBody>
          <a:bodyPr wrap="none" lIns="0" tIns="0" rIns="0" bIns="0">
            <a:spAutoFit/>
          </a:bodyPr>
          <a:lstStyle/>
          <a:p>
            <a:r>
              <a:rPr lang="en-US" sz="1600">
                <a:solidFill>
                  <a:srgbClr val="000000"/>
                </a:solidFill>
                <a:latin typeface="Comic Sans MS" pitchFamily="66" charset="0"/>
              </a:rPr>
              <a:t> </a:t>
            </a:r>
            <a:endParaRPr lang="en-US"/>
          </a:p>
        </p:txBody>
      </p:sp>
      <p:sp>
        <p:nvSpPr>
          <p:cNvPr id="2074" name="Rectangle 26"/>
          <p:cNvSpPr>
            <a:spLocks noChangeArrowheads="1"/>
          </p:cNvSpPr>
          <p:nvPr/>
        </p:nvSpPr>
        <p:spPr bwMode="auto">
          <a:xfrm>
            <a:off x="3733800" y="3898900"/>
            <a:ext cx="479425" cy="244475"/>
          </a:xfrm>
          <a:prstGeom prst="rect">
            <a:avLst/>
          </a:prstGeom>
          <a:noFill/>
          <a:ln w="9525">
            <a:noFill/>
            <a:miter lim="800000"/>
            <a:headEnd/>
            <a:tailEnd/>
          </a:ln>
        </p:spPr>
        <p:txBody>
          <a:bodyPr lIns="0" tIns="0" rIns="0" bIns="0">
            <a:spAutoFit/>
          </a:bodyPr>
          <a:lstStyle/>
          <a:p>
            <a:r>
              <a:rPr lang="en-US" sz="1600" b="1">
                <a:solidFill>
                  <a:srgbClr val="000000"/>
                </a:solidFill>
                <a:latin typeface="Comic Sans MS" pitchFamily="66" charset="0"/>
              </a:rPr>
              <a:t>Tues </a:t>
            </a:r>
            <a:endParaRPr lang="en-US"/>
          </a:p>
        </p:txBody>
      </p:sp>
      <p:sp>
        <p:nvSpPr>
          <p:cNvPr id="2075" name="Rectangle 27"/>
          <p:cNvSpPr>
            <a:spLocks noChangeArrowheads="1"/>
          </p:cNvSpPr>
          <p:nvPr/>
        </p:nvSpPr>
        <p:spPr bwMode="auto">
          <a:xfrm>
            <a:off x="4267200" y="3886200"/>
            <a:ext cx="24765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a:t>
            </a:r>
            <a:endParaRPr lang="en-US"/>
          </a:p>
        </p:txBody>
      </p:sp>
      <p:sp>
        <p:nvSpPr>
          <p:cNvPr id="2076" name="Rectangle 28"/>
          <p:cNvSpPr>
            <a:spLocks noChangeArrowheads="1"/>
          </p:cNvSpPr>
          <p:nvPr/>
        </p:nvSpPr>
        <p:spPr bwMode="auto">
          <a:xfrm>
            <a:off x="4419600" y="3898900"/>
            <a:ext cx="1323975"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Thurs 0940 </a:t>
            </a:r>
            <a:endParaRPr lang="en-US"/>
          </a:p>
        </p:txBody>
      </p:sp>
      <p:sp>
        <p:nvSpPr>
          <p:cNvPr id="2077" name="Rectangle 29"/>
          <p:cNvSpPr>
            <a:spLocks noChangeArrowheads="1"/>
          </p:cNvSpPr>
          <p:nvPr/>
        </p:nvSpPr>
        <p:spPr bwMode="auto">
          <a:xfrm>
            <a:off x="5715000" y="3886200"/>
            <a:ext cx="90488"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a:t>
            </a:r>
            <a:endParaRPr lang="en-US"/>
          </a:p>
        </p:txBody>
      </p:sp>
      <p:sp>
        <p:nvSpPr>
          <p:cNvPr id="2078" name="Rectangle 30"/>
          <p:cNvSpPr>
            <a:spLocks noChangeArrowheads="1"/>
          </p:cNvSpPr>
          <p:nvPr/>
        </p:nvSpPr>
        <p:spPr bwMode="auto">
          <a:xfrm>
            <a:off x="5762625" y="3898900"/>
            <a:ext cx="942975"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1100 am</a:t>
            </a:r>
            <a:endParaRPr lang="en-US"/>
          </a:p>
        </p:txBody>
      </p:sp>
      <p:sp>
        <p:nvSpPr>
          <p:cNvPr id="2079" name="Rectangle 31"/>
          <p:cNvSpPr>
            <a:spLocks noChangeArrowheads="1"/>
          </p:cNvSpPr>
          <p:nvPr/>
        </p:nvSpPr>
        <p:spPr bwMode="auto">
          <a:xfrm>
            <a:off x="7294563" y="3819525"/>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80" name="Rectangle 32"/>
          <p:cNvSpPr>
            <a:spLocks noChangeArrowheads="1"/>
          </p:cNvSpPr>
          <p:nvPr/>
        </p:nvSpPr>
        <p:spPr bwMode="auto">
          <a:xfrm>
            <a:off x="3832225" y="4175125"/>
            <a:ext cx="434975"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Lab </a:t>
            </a:r>
            <a:endParaRPr lang="en-US"/>
          </a:p>
        </p:txBody>
      </p:sp>
      <p:sp>
        <p:nvSpPr>
          <p:cNvPr id="2081" name="Rectangle 33"/>
          <p:cNvSpPr>
            <a:spLocks noChangeArrowheads="1"/>
          </p:cNvSpPr>
          <p:nvPr/>
        </p:nvSpPr>
        <p:spPr bwMode="auto">
          <a:xfrm>
            <a:off x="4267200" y="4175125"/>
            <a:ext cx="24765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a:t>
            </a:r>
            <a:endParaRPr lang="en-US"/>
          </a:p>
        </p:txBody>
      </p:sp>
      <p:sp>
        <p:nvSpPr>
          <p:cNvPr id="2082" name="Rectangle 34"/>
          <p:cNvSpPr>
            <a:spLocks noChangeArrowheads="1"/>
          </p:cNvSpPr>
          <p:nvPr/>
        </p:nvSpPr>
        <p:spPr bwMode="auto">
          <a:xfrm>
            <a:off x="4267200" y="4175125"/>
            <a:ext cx="189865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Thurs 2 to 4 pm</a:t>
            </a:r>
            <a:endParaRPr lang="en-US"/>
          </a:p>
        </p:txBody>
      </p:sp>
      <p:sp>
        <p:nvSpPr>
          <p:cNvPr id="2083" name="Rectangle 35"/>
          <p:cNvSpPr>
            <a:spLocks noChangeArrowheads="1"/>
          </p:cNvSpPr>
          <p:nvPr/>
        </p:nvSpPr>
        <p:spPr bwMode="auto">
          <a:xfrm>
            <a:off x="6427788" y="4095750"/>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85" name="Rectangle 37"/>
          <p:cNvSpPr>
            <a:spLocks noChangeArrowheads="1"/>
          </p:cNvSpPr>
          <p:nvPr/>
        </p:nvSpPr>
        <p:spPr bwMode="auto">
          <a:xfrm>
            <a:off x="5889625" y="4371975"/>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87" name="Rectangle 39"/>
          <p:cNvSpPr>
            <a:spLocks noChangeArrowheads="1"/>
          </p:cNvSpPr>
          <p:nvPr/>
        </p:nvSpPr>
        <p:spPr bwMode="auto">
          <a:xfrm>
            <a:off x="7313613" y="4648200"/>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sp>
        <p:nvSpPr>
          <p:cNvPr id="2089" name="Rectangle 41"/>
          <p:cNvSpPr>
            <a:spLocks noChangeArrowheads="1"/>
          </p:cNvSpPr>
          <p:nvPr/>
        </p:nvSpPr>
        <p:spPr bwMode="auto">
          <a:xfrm>
            <a:off x="7178675" y="4924425"/>
            <a:ext cx="88900" cy="244475"/>
          </a:xfrm>
          <a:prstGeom prst="rect">
            <a:avLst/>
          </a:prstGeom>
          <a:noFill/>
          <a:ln w="9525">
            <a:noFill/>
            <a:miter lim="800000"/>
            <a:headEnd/>
            <a:tailEnd/>
          </a:ln>
        </p:spPr>
        <p:txBody>
          <a:bodyPr wrap="none" lIns="0" tIns="0" rIns="0" bIns="0">
            <a:spAutoFit/>
          </a:bodyPr>
          <a:lstStyle/>
          <a:p>
            <a:r>
              <a:rPr lang="en-US" sz="1600" b="1">
                <a:solidFill>
                  <a:srgbClr val="000000"/>
                </a:solidFill>
                <a:latin typeface="Comic Sans MS" pitchFamily="66" charset="0"/>
              </a:rPr>
              <a:t> </a:t>
            </a:r>
            <a:endParaRPr lang="en-US"/>
          </a:p>
        </p:txBody>
      </p:sp>
      <p:grpSp>
        <p:nvGrpSpPr>
          <p:cNvPr id="2100" name="Group 52"/>
          <p:cNvGrpSpPr>
            <a:grpSpLocks/>
          </p:cNvGrpSpPr>
          <p:nvPr/>
        </p:nvGrpSpPr>
        <p:grpSpPr bwMode="auto">
          <a:xfrm>
            <a:off x="2209800" y="4419600"/>
            <a:ext cx="3902075" cy="1147763"/>
            <a:chOff x="1392" y="2784"/>
            <a:chExt cx="2458" cy="723"/>
          </a:xfrm>
        </p:grpSpPr>
        <p:sp>
          <p:nvSpPr>
            <p:cNvPr id="2086" name="Rectangle 38"/>
            <p:cNvSpPr>
              <a:spLocks noChangeArrowheads="1"/>
            </p:cNvSpPr>
            <p:nvPr/>
          </p:nvSpPr>
          <p:spPr bwMode="auto">
            <a:xfrm>
              <a:off x="1392" y="2784"/>
              <a:ext cx="2413" cy="384"/>
            </a:xfrm>
            <a:prstGeom prst="rect">
              <a:avLst/>
            </a:prstGeom>
            <a:noFill/>
            <a:ln w="9525">
              <a:noFill/>
              <a:miter lim="800000"/>
              <a:headEnd/>
              <a:tailEnd/>
            </a:ln>
          </p:spPr>
          <p:txBody>
            <a:bodyPr wrap="none" lIns="0" tIns="0" rIns="0" bIns="0">
              <a:spAutoFit/>
            </a:bodyPr>
            <a:lstStyle/>
            <a:p>
              <a:pPr algn="ctr"/>
              <a:r>
                <a:rPr lang="en-US" sz="1800" b="1">
                  <a:solidFill>
                    <a:srgbClr val="000000"/>
                  </a:solidFill>
                  <a:latin typeface="Comic Sans MS" pitchFamily="66" charset="0"/>
                </a:rPr>
                <a:t>Classes meet in the</a:t>
              </a:r>
              <a:r>
                <a:rPr lang="en-US"/>
                <a:t> </a:t>
              </a:r>
            </a:p>
            <a:p>
              <a:pPr algn="ctr"/>
              <a:r>
                <a:rPr lang="en-US" sz="1600" b="1">
                  <a:solidFill>
                    <a:srgbClr val="000000"/>
                  </a:solidFill>
                  <a:latin typeface="Comic Sans MS" pitchFamily="66" charset="0"/>
                </a:rPr>
                <a:t>Center for Coastal and Ocean Mapping</a:t>
              </a:r>
            </a:p>
          </p:txBody>
        </p:sp>
        <p:sp>
          <p:nvSpPr>
            <p:cNvPr id="2088" name="Rectangle 40"/>
            <p:cNvSpPr>
              <a:spLocks noChangeArrowheads="1"/>
            </p:cNvSpPr>
            <p:nvPr/>
          </p:nvSpPr>
          <p:spPr bwMode="auto">
            <a:xfrm>
              <a:off x="1392" y="3180"/>
              <a:ext cx="2458" cy="327"/>
            </a:xfrm>
            <a:prstGeom prst="rect">
              <a:avLst/>
            </a:prstGeom>
            <a:noFill/>
            <a:ln w="9525">
              <a:noFill/>
              <a:miter lim="800000"/>
              <a:headEnd/>
              <a:tailEnd/>
            </a:ln>
          </p:spPr>
          <p:txBody>
            <a:bodyPr wrap="none" lIns="0" tIns="0" rIns="0" bIns="0">
              <a:spAutoFit/>
            </a:bodyPr>
            <a:lstStyle/>
            <a:p>
              <a:pPr algn="ctr"/>
              <a:r>
                <a:rPr lang="en-US" sz="1600" b="1">
                  <a:solidFill>
                    <a:srgbClr val="000000"/>
                  </a:solidFill>
                  <a:latin typeface="Comic Sans MS" pitchFamily="66" charset="0"/>
                </a:rPr>
                <a:t>Visualization Classroom Room 130</a:t>
              </a:r>
            </a:p>
            <a:p>
              <a:pPr algn="ctr"/>
              <a:r>
                <a:rPr lang="en-US" sz="1800">
                  <a:solidFill>
                    <a:srgbClr val="000000"/>
                  </a:solidFill>
                  <a:latin typeface="Comic Sans MS" pitchFamily="66" charset="0"/>
                </a:rPr>
                <a:t>Chase Ocean Engineering Laboratory</a:t>
              </a:r>
            </a:p>
          </p:txBody>
        </p:sp>
      </p:grpSp>
      <p:sp>
        <p:nvSpPr>
          <p:cNvPr id="2090" name="Rectangle 42"/>
          <p:cNvSpPr>
            <a:spLocks noChangeArrowheads="1"/>
          </p:cNvSpPr>
          <p:nvPr/>
        </p:nvSpPr>
        <p:spPr bwMode="auto">
          <a:xfrm>
            <a:off x="1049338" y="5514975"/>
            <a:ext cx="6427787" cy="733425"/>
          </a:xfrm>
          <a:prstGeom prst="rect">
            <a:avLst/>
          </a:prstGeom>
          <a:noFill/>
          <a:ln w="9525">
            <a:noFill/>
            <a:miter lim="800000"/>
            <a:headEnd/>
            <a:tailEnd/>
          </a:ln>
        </p:spPr>
        <p:txBody>
          <a:bodyPr wrap="none" lIns="0" tIns="0" rIns="0" bIns="0">
            <a:spAutoFit/>
          </a:bodyPr>
          <a:lstStyle/>
          <a:p>
            <a:pPr algn="ctr"/>
            <a:endParaRPr lang="en-US" sz="1600" b="1">
              <a:solidFill>
                <a:srgbClr val="000000"/>
              </a:solidFill>
              <a:latin typeface="Comic Sans MS" pitchFamily="66" charset="0"/>
            </a:endParaRPr>
          </a:p>
          <a:p>
            <a:pPr algn="ctr"/>
            <a:r>
              <a:rPr lang="en-US" sz="1600" b="1">
                <a:solidFill>
                  <a:srgbClr val="000000"/>
                </a:solidFill>
                <a:latin typeface="Comic Sans MS" pitchFamily="66" charset="0"/>
              </a:rPr>
              <a:t>Labs meet in computer lab</a:t>
            </a:r>
          </a:p>
          <a:p>
            <a:pPr algn="ctr"/>
            <a:r>
              <a:rPr lang="en-US" sz="1600" b="1">
                <a:solidFill>
                  <a:srgbClr val="000000"/>
                </a:solidFill>
                <a:latin typeface="Comic Sans MS" pitchFamily="66" charset="0"/>
              </a:rPr>
              <a:t>Seminars meet in upstairs conference room (the Admiral’s Room)</a:t>
            </a:r>
            <a:endParaRPr lang="en-US"/>
          </a:p>
        </p:txBody>
      </p:sp>
      <p:sp>
        <p:nvSpPr>
          <p:cNvPr id="2091" name="Rectangle 43"/>
          <p:cNvSpPr>
            <a:spLocks noChangeArrowheads="1"/>
          </p:cNvSpPr>
          <p:nvPr/>
        </p:nvSpPr>
        <p:spPr bwMode="auto">
          <a:xfrm>
            <a:off x="7429500" y="5286375"/>
            <a:ext cx="38100" cy="182563"/>
          </a:xfrm>
          <a:prstGeom prst="rect">
            <a:avLst/>
          </a:prstGeom>
          <a:noFill/>
          <a:ln w="9525">
            <a:noFill/>
            <a:miter lim="800000"/>
            <a:headEnd/>
            <a:tailEnd/>
          </a:ln>
        </p:spPr>
        <p:txBody>
          <a:bodyPr wrap="none" lIns="0" tIns="0" rIns="0" bIns="0">
            <a:spAutoFit/>
          </a:bodyPr>
          <a:lstStyle/>
          <a:p>
            <a:r>
              <a:rPr lang="en-US" sz="1200">
                <a:solidFill>
                  <a:srgbClr val="000000"/>
                </a:solidFill>
                <a:latin typeface="Times" pitchFamily="18" charset="0"/>
              </a:rPr>
              <a:t> </a:t>
            </a:r>
            <a:endParaRPr lang="en-US"/>
          </a:p>
        </p:txBody>
      </p:sp>
      <p:grpSp>
        <p:nvGrpSpPr>
          <p:cNvPr id="2093" name="Group 45"/>
          <p:cNvGrpSpPr>
            <a:grpSpLocks noChangeAspect="1"/>
          </p:cNvGrpSpPr>
          <p:nvPr/>
        </p:nvGrpSpPr>
        <p:grpSpPr bwMode="auto">
          <a:xfrm>
            <a:off x="1828800" y="1371600"/>
            <a:ext cx="5487988" cy="701675"/>
            <a:chOff x="1152" y="960"/>
            <a:chExt cx="3457" cy="442"/>
          </a:xfrm>
        </p:grpSpPr>
        <p:sp>
          <p:nvSpPr>
            <p:cNvPr id="2092" name="AutoShape 44"/>
            <p:cNvSpPr>
              <a:spLocks noChangeAspect="1" noChangeArrowheads="1" noTextEdit="1"/>
            </p:cNvSpPr>
            <p:nvPr/>
          </p:nvSpPr>
          <p:spPr bwMode="auto">
            <a:xfrm>
              <a:off x="1152" y="960"/>
              <a:ext cx="3457" cy="401"/>
            </a:xfrm>
            <a:prstGeom prst="rect">
              <a:avLst/>
            </a:prstGeom>
            <a:noFill/>
            <a:ln w="9525">
              <a:noFill/>
              <a:miter lim="800000"/>
              <a:headEnd/>
              <a:tailEnd/>
            </a:ln>
          </p:spPr>
          <p:txBody>
            <a:bodyPr/>
            <a:lstStyle/>
            <a:p>
              <a:endParaRPr lang="en-US"/>
            </a:p>
          </p:txBody>
        </p:sp>
        <p:sp>
          <p:nvSpPr>
            <p:cNvPr id="2094" name="Rectangle 46"/>
            <p:cNvSpPr>
              <a:spLocks noChangeArrowheads="1"/>
            </p:cNvSpPr>
            <p:nvPr/>
          </p:nvSpPr>
          <p:spPr bwMode="auto">
            <a:xfrm>
              <a:off x="2318" y="960"/>
              <a:ext cx="1199" cy="241"/>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(ESCI 759/859)</a:t>
              </a:r>
              <a:endParaRPr lang="en-US"/>
            </a:p>
          </p:txBody>
        </p:sp>
        <p:sp>
          <p:nvSpPr>
            <p:cNvPr id="2095" name="Rectangle 47"/>
            <p:cNvSpPr>
              <a:spLocks noChangeArrowheads="1"/>
            </p:cNvSpPr>
            <p:nvPr/>
          </p:nvSpPr>
          <p:spPr bwMode="auto">
            <a:xfrm>
              <a:off x="3446" y="960"/>
              <a:ext cx="134" cy="241"/>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 </a:t>
              </a:r>
              <a:endParaRPr lang="en-US"/>
            </a:p>
          </p:txBody>
        </p:sp>
        <p:sp>
          <p:nvSpPr>
            <p:cNvPr id="2096" name="Rectangle 48"/>
            <p:cNvSpPr>
              <a:spLocks noChangeArrowheads="1"/>
            </p:cNvSpPr>
            <p:nvPr/>
          </p:nvSpPr>
          <p:spPr bwMode="auto">
            <a:xfrm>
              <a:off x="2455" y="1161"/>
              <a:ext cx="728" cy="174"/>
            </a:xfrm>
            <a:prstGeom prst="rect">
              <a:avLst/>
            </a:prstGeom>
            <a:noFill/>
            <a:ln w="9525">
              <a:noFill/>
              <a:miter lim="800000"/>
              <a:headEnd/>
              <a:tailEnd/>
            </a:ln>
          </p:spPr>
          <p:txBody>
            <a:bodyPr wrap="none" lIns="0" tIns="0" rIns="0" bIns="0">
              <a:spAutoFit/>
            </a:bodyPr>
            <a:lstStyle/>
            <a:p>
              <a:r>
                <a:rPr lang="en-US" sz="1800" b="1" dirty="0" smtClean="0">
                  <a:solidFill>
                    <a:srgbClr val="000000"/>
                  </a:solidFill>
                  <a:latin typeface="Comic Sans MS" pitchFamily="66" charset="0"/>
                </a:rPr>
                <a:t>Fall  2011</a:t>
              </a:r>
              <a:endParaRPr lang="en-US" dirty="0"/>
            </a:p>
          </p:txBody>
        </p:sp>
        <p:sp>
          <p:nvSpPr>
            <p:cNvPr id="2097" name="Rectangle 49"/>
            <p:cNvSpPr>
              <a:spLocks noChangeArrowheads="1"/>
            </p:cNvSpPr>
            <p:nvPr/>
          </p:nvSpPr>
          <p:spPr bwMode="auto">
            <a:xfrm>
              <a:off x="3220" y="1161"/>
              <a:ext cx="0" cy="233"/>
            </a:xfrm>
            <a:prstGeom prst="rect">
              <a:avLst/>
            </a:prstGeom>
            <a:noFill/>
            <a:ln w="9525">
              <a:noFill/>
              <a:miter lim="800000"/>
              <a:headEnd/>
              <a:tailEnd/>
            </a:ln>
          </p:spPr>
          <p:txBody>
            <a:bodyPr wrap="none" lIns="0" tIns="0" rIns="0" bIns="0">
              <a:spAutoFit/>
            </a:bodyPr>
            <a:lstStyle/>
            <a:p>
              <a:endParaRPr lang="en-US" dirty="0"/>
            </a:p>
          </p:txBody>
        </p:sp>
        <p:sp>
          <p:nvSpPr>
            <p:cNvPr id="2098" name="Rectangle 50"/>
            <p:cNvSpPr>
              <a:spLocks noChangeArrowheads="1"/>
            </p:cNvSpPr>
            <p:nvPr/>
          </p:nvSpPr>
          <p:spPr bwMode="auto">
            <a:xfrm>
              <a:off x="3308" y="1161"/>
              <a:ext cx="134" cy="241"/>
            </a:xfrm>
            <a:prstGeom prst="rect">
              <a:avLst/>
            </a:prstGeom>
            <a:noFill/>
            <a:ln w="9525">
              <a:noFill/>
              <a:miter lim="800000"/>
              <a:headEnd/>
              <a:tailEnd/>
            </a:ln>
          </p:spPr>
          <p:txBody>
            <a:bodyPr wrap="none" lIns="0" tIns="0" rIns="0" bIns="0">
              <a:spAutoFit/>
            </a:bodyPr>
            <a:lstStyle/>
            <a:p>
              <a:r>
                <a:rPr lang="en-US" sz="1800" b="1">
                  <a:solidFill>
                    <a:srgbClr val="000000"/>
                  </a:solidFill>
                  <a:latin typeface="Comic Sans MS" pitchFamily="66" charset="0"/>
                </a:rPr>
                <a:t> </a:t>
              </a:r>
              <a:endParaRPr lang="en-US"/>
            </a:p>
          </p:txBody>
        </p:sp>
      </p:grpSp>
      <p:sp>
        <p:nvSpPr>
          <p:cNvPr id="2101" name="Rectangle 53"/>
          <p:cNvSpPr>
            <a:spLocks noChangeArrowheads="1"/>
          </p:cNvSpPr>
          <p:nvPr/>
        </p:nvSpPr>
        <p:spPr bwMode="auto">
          <a:xfrm>
            <a:off x="1905000" y="3886200"/>
            <a:ext cx="5029200" cy="533400"/>
          </a:xfrm>
          <a:prstGeom prst="rect">
            <a:avLst/>
          </a:prstGeom>
          <a:noFill/>
          <a:ln w="28575">
            <a:solidFill>
              <a:srgbClr val="FF3300"/>
            </a:solidFill>
            <a:miter lim="800000"/>
            <a:headEnd/>
            <a:tailEnd/>
          </a:ln>
          <a:effectLst/>
        </p:spPr>
        <p:txBody>
          <a:bodyPr wrap="none" anchor="ctr"/>
          <a:lstStyle/>
          <a:p>
            <a:endParaRPr lang="en-US"/>
          </a:p>
        </p:txBody>
      </p:sp>
      <p:sp>
        <p:nvSpPr>
          <p:cNvPr id="51" name="TextBox 50"/>
          <p:cNvSpPr txBox="1"/>
          <p:nvPr/>
        </p:nvSpPr>
        <p:spPr>
          <a:xfrm>
            <a:off x="1524000" y="1905000"/>
            <a:ext cx="5857342" cy="461665"/>
          </a:xfrm>
          <a:prstGeom prst="rect">
            <a:avLst/>
          </a:prstGeom>
          <a:noFill/>
        </p:spPr>
        <p:txBody>
          <a:bodyPr wrap="none" rtlCol="0">
            <a:spAutoFit/>
          </a:bodyPr>
          <a:lstStyle/>
          <a:p>
            <a:r>
              <a:rPr lang="en-US" b="1" dirty="0" smtClean="0">
                <a:solidFill>
                  <a:srgbClr val="FF0000"/>
                </a:solidFill>
              </a:rPr>
              <a:t>THIS IS A GRADUATE-LEVEL COURSE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B62AD764-687C-4E54-B9F6-A619E24BF3F3}" type="datetime1">
              <a:rPr lang="en-US"/>
              <a:pPr/>
              <a:t>4/7/11</a:t>
            </a:fld>
            <a:endParaRPr lang="en-US"/>
          </a:p>
        </p:txBody>
      </p:sp>
      <p:sp>
        <p:nvSpPr>
          <p:cNvPr id="5" name="Footer Placeholder 2"/>
          <p:cNvSpPr>
            <a:spLocks noGrp="1"/>
          </p:cNvSpPr>
          <p:nvPr>
            <p:ph type="ftr" sz="quarter" idx="11"/>
          </p:nvPr>
        </p:nvSpPr>
        <p:spPr/>
        <p:txBody>
          <a:bodyPr/>
          <a:lstStyle/>
          <a:p>
            <a:r>
              <a:rPr lang="en-US"/>
              <a:t>Introduction</a:t>
            </a:r>
          </a:p>
        </p:txBody>
      </p:sp>
      <p:sp>
        <p:nvSpPr>
          <p:cNvPr id="6" name="Slide Number Placeholder 3"/>
          <p:cNvSpPr>
            <a:spLocks noGrp="1"/>
          </p:cNvSpPr>
          <p:nvPr>
            <p:ph type="sldNum" sz="quarter" idx="12"/>
          </p:nvPr>
        </p:nvSpPr>
        <p:spPr/>
        <p:txBody>
          <a:bodyPr/>
          <a:lstStyle/>
          <a:p>
            <a:fld id="{D1642660-C636-487B-8134-51CCD01317C0}" type="slidenum">
              <a:rPr lang="en-US"/>
              <a:pPr/>
              <a:t>20</a:t>
            </a:fld>
            <a:endParaRPr lang="en-US"/>
          </a:p>
        </p:txBody>
      </p:sp>
      <p:sp>
        <p:nvSpPr>
          <p:cNvPr id="5122" name="Rectangle 2"/>
          <p:cNvSpPr>
            <a:spLocks noChangeArrowheads="1"/>
          </p:cNvSpPr>
          <p:nvPr/>
        </p:nvSpPr>
        <p:spPr bwMode="auto">
          <a:xfrm>
            <a:off x="609600" y="1600200"/>
            <a:ext cx="8077200" cy="3681413"/>
          </a:xfrm>
          <a:prstGeom prst="rect">
            <a:avLst/>
          </a:prstGeom>
          <a:noFill/>
          <a:ln w="9525">
            <a:noFill/>
            <a:miter lim="800000"/>
            <a:headEnd/>
            <a:tailEnd/>
          </a:ln>
          <a:effectLst/>
        </p:spPr>
        <p:txBody>
          <a:bodyPr>
            <a:spAutoFit/>
          </a:bodyPr>
          <a:lstStyle/>
          <a:p>
            <a:pPr lvl="2">
              <a:buFont typeface="Symbol" pitchFamily="18" charset="2"/>
              <a:buChar char="·"/>
            </a:pPr>
            <a:r>
              <a:rPr lang="en-US" sz="1400" b="1">
                <a:latin typeface="Comic Sans MS" pitchFamily="66" charset="0"/>
              </a:rPr>
              <a:t>SUBMARINE FANS, RISES and ABYSSAL BEDFORMS</a:t>
            </a:r>
            <a:endParaRPr lang="en-US" sz="1400">
              <a:latin typeface="Times" pitchFamily="18" charset="0"/>
            </a:endParaRPr>
          </a:p>
          <a:p>
            <a:pPr lvl="2">
              <a:buFont typeface="Symbol" pitchFamily="18" charset="2"/>
              <a:buChar char="·"/>
            </a:pPr>
            <a:endParaRPr lang="en-US" sz="1400">
              <a:latin typeface="Times" pitchFamily="18" charset="0"/>
            </a:endParaRPr>
          </a:p>
          <a:p>
            <a:pPr lvl="2">
              <a:buFont typeface="Symbol" pitchFamily="18" charset="2"/>
              <a:buChar char="·"/>
            </a:pPr>
            <a:r>
              <a:rPr lang="en-US" sz="1400" b="1">
                <a:latin typeface="Comic Sans MS" pitchFamily="66" charset="0"/>
              </a:rPr>
              <a:t>STRATIGRAPHY</a:t>
            </a:r>
          </a:p>
          <a:p>
            <a:pPr lvl="2">
              <a:buFont typeface="Symbol" pitchFamily="18" charset="2"/>
              <a:buChar char="·"/>
            </a:pPr>
            <a:endParaRPr lang="en-US" sz="1400" b="1">
              <a:latin typeface="Times" pitchFamily="18" charset="0"/>
            </a:endParaRPr>
          </a:p>
          <a:p>
            <a:pPr lvl="2">
              <a:buFont typeface="Symbol" pitchFamily="18" charset="2"/>
              <a:buChar char="·"/>
            </a:pPr>
            <a:r>
              <a:rPr lang="en-US" sz="1400" b="1">
                <a:latin typeface="Comic Sans MS" pitchFamily="66" charset="0"/>
              </a:rPr>
              <a:t>NON-BIOGENOUS DEEP-SEA SEDIMENTS</a:t>
            </a:r>
            <a:endParaRPr lang="en-US" sz="1400">
              <a:latin typeface="Times" pitchFamily="18" charset="0"/>
            </a:endParaRPr>
          </a:p>
          <a:p>
            <a:pPr lvl="2">
              <a:buFont typeface="Symbol" pitchFamily="18" charset="2"/>
              <a:buChar char="·"/>
            </a:pPr>
            <a:endParaRPr lang="en-US" sz="1400">
              <a:latin typeface="Times" pitchFamily="18" charset="0"/>
            </a:endParaRPr>
          </a:p>
          <a:p>
            <a:pPr lvl="2">
              <a:buFont typeface="Symbol" pitchFamily="18" charset="2"/>
              <a:buChar char="·"/>
            </a:pPr>
            <a:r>
              <a:rPr lang="en-US" sz="1400" b="1">
                <a:latin typeface="Comic Sans MS" pitchFamily="66" charset="0"/>
              </a:rPr>
              <a:t>BIOGENOUS DEEP-SEA SEDIMENTS</a:t>
            </a:r>
            <a:endParaRPr lang="en-US" sz="1400">
              <a:latin typeface="Times" pitchFamily="18" charset="0"/>
            </a:endParaRPr>
          </a:p>
          <a:p>
            <a:endParaRPr lang="en-US" sz="1400">
              <a:latin typeface="Times" pitchFamily="18" charset="0"/>
            </a:endParaRPr>
          </a:p>
          <a:p>
            <a:pPr lvl="2">
              <a:buFont typeface="Symbol" pitchFamily="18" charset="2"/>
              <a:buChar char="·"/>
            </a:pPr>
            <a:r>
              <a:rPr lang="en-US" sz="1400" b="1">
                <a:latin typeface="Comic Sans MS" pitchFamily="66" charset="0"/>
              </a:rPr>
              <a:t>PALEOCEANOGRAPHY &amp; CLIMATE CHANGE</a:t>
            </a:r>
          </a:p>
          <a:p>
            <a:pPr lvl="2">
              <a:buFont typeface="Symbol" pitchFamily="18" charset="2"/>
              <a:buChar char="·"/>
            </a:pPr>
            <a:endParaRPr lang="en-US" sz="1400">
              <a:latin typeface="Times" pitchFamily="18" charset="0"/>
            </a:endParaRPr>
          </a:p>
          <a:p>
            <a:pPr lvl="2">
              <a:buFont typeface="Symbol" pitchFamily="18" charset="2"/>
              <a:buChar char="·"/>
            </a:pPr>
            <a:endParaRPr lang="en-US" sz="1400">
              <a:latin typeface="Times" pitchFamily="18" charset="0"/>
            </a:endParaRPr>
          </a:p>
          <a:p>
            <a:pPr lvl="2">
              <a:buFont typeface="Symbol" pitchFamily="18" charset="2"/>
              <a:buNone/>
            </a:pPr>
            <a:r>
              <a:rPr lang="en-US" sz="2800" b="1">
                <a:solidFill>
                  <a:srgbClr val="FF3300"/>
                </a:solidFill>
                <a:latin typeface="Comic Sans MS" pitchFamily="66" charset="0"/>
              </a:rPr>
              <a:t>	</a:t>
            </a:r>
          </a:p>
          <a:p>
            <a:endParaRPr lang="en-US" sz="1400">
              <a:latin typeface="Times" pitchFamily="18" charset="0"/>
            </a:endParaRPr>
          </a:p>
          <a:p>
            <a:endParaRPr lang="en-US" sz="2000"/>
          </a:p>
          <a:p>
            <a:endParaRPr lang="en-US" sz="2000"/>
          </a:p>
        </p:txBody>
      </p:sp>
      <p:sp>
        <p:nvSpPr>
          <p:cNvPr id="5123" name="Rectangle 3"/>
          <p:cNvSpPr>
            <a:spLocks noChangeArrowheads="1"/>
          </p:cNvSpPr>
          <p:nvPr/>
        </p:nvSpPr>
        <p:spPr bwMode="auto">
          <a:xfrm>
            <a:off x="1295400" y="3886200"/>
            <a:ext cx="6781800" cy="1554163"/>
          </a:xfrm>
          <a:prstGeom prst="rect">
            <a:avLst/>
          </a:prstGeom>
          <a:noFill/>
          <a:ln w="9525">
            <a:noFill/>
            <a:miter lim="800000"/>
            <a:headEnd/>
            <a:tailEnd/>
          </a:ln>
          <a:effectLst/>
        </p:spPr>
        <p:txBody>
          <a:bodyPr>
            <a:spAutoFit/>
          </a:bodyPr>
          <a:lstStyle/>
          <a:p>
            <a:pPr lvl="2"/>
            <a:r>
              <a:rPr lang="en-US" sz="3200" b="1">
                <a:solidFill>
                  <a:srgbClr val="FF3300"/>
                </a:solidFill>
                <a:latin typeface="Comic Sans MS" pitchFamily="66" charset="0"/>
              </a:rPr>
              <a:t>THIS IS RIDICULOUS </a:t>
            </a:r>
          </a:p>
          <a:p>
            <a:pPr lvl="2"/>
            <a:endParaRPr lang="en-US" sz="3200" b="1">
              <a:solidFill>
                <a:srgbClr val="FF3300"/>
              </a:solidFill>
              <a:latin typeface="Comic Sans MS" pitchFamily="66" charset="0"/>
            </a:endParaRPr>
          </a:p>
          <a:p>
            <a:pPr lvl="4"/>
            <a:r>
              <a:rPr lang="en-US" sz="3200" b="1">
                <a:solidFill>
                  <a:srgbClr val="FF3300"/>
                </a:solidFill>
                <a:latin typeface="Comic Sans MS" pitchFamily="66" charset="0"/>
              </a:rPr>
              <a:t>		but....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3B30A824-5E5B-4194-A1EE-F807E42BD599}" type="datetime1">
              <a:rPr lang="en-US"/>
              <a:pPr/>
              <a:t>4/7/11</a:t>
            </a:fld>
            <a:endParaRPr lang="en-US"/>
          </a:p>
        </p:txBody>
      </p:sp>
      <p:sp>
        <p:nvSpPr>
          <p:cNvPr id="5" name="Footer Placeholder 2"/>
          <p:cNvSpPr>
            <a:spLocks noGrp="1"/>
          </p:cNvSpPr>
          <p:nvPr>
            <p:ph type="ftr" sz="quarter" idx="11"/>
          </p:nvPr>
        </p:nvSpPr>
        <p:spPr/>
        <p:txBody>
          <a:bodyPr/>
          <a:lstStyle/>
          <a:p>
            <a:r>
              <a:rPr lang="en-US"/>
              <a:t>Introduction</a:t>
            </a:r>
          </a:p>
        </p:txBody>
      </p:sp>
      <p:sp>
        <p:nvSpPr>
          <p:cNvPr id="6" name="Slide Number Placeholder 3"/>
          <p:cNvSpPr>
            <a:spLocks noGrp="1"/>
          </p:cNvSpPr>
          <p:nvPr>
            <p:ph type="sldNum" sz="quarter" idx="12"/>
          </p:nvPr>
        </p:nvSpPr>
        <p:spPr/>
        <p:txBody>
          <a:bodyPr/>
          <a:lstStyle/>
          <a:p>
            <a:fld id="{7C8A8796-EACF-4197-BE2E-EF560E8C029E}" type="slidenum">
              <a:rPr lang="en-US"/>
              <a:pPr/>
              <a:t>21</a:t>
            </a:fld>
            <a:endParaRPr lang="en-US"/>
          </a:p>
        </p:txBody>
      </p:sp>
      <p:sp>
        <p:nvSpPr>
          <p:cNvPr id="6146" name="Rectangle 2"/>
          <p:cNvSpPr>
            <a:spLocks noChangeArrowheads="1"/>
          </p:cNvSpPr>
          <p:nvPr/>
        </p:nvSpPr>
        <p:spPr bwMode="auto">
          <a:xfrm>
            <a:off x="609600" y="1479550"/>
            <a:ext cx="1098550" cy="365125"/>
          </a:xfrm>
          <a:prstGeom prst="rect">
            <a:avLst/>
          </a:prstGeom>
          <a:noFill/>
          <a:ln w="9525">
            <a:noFill/>
            <a:miter lim="800000"/>
            <a:headEnd/>
            <a:tailEnd/>
          </a:ln>
          <a:effectLst/>
        </p:spPr>
        <p:txBody>
          <a:bodyPr wrap="none">
            <a:spAutoFit/>
          </a:bodyPr>
          <a:lstStyle/>
          <a:p>
            <a:r>
              <a:rPr lang="en-US" sz="900"/>
              <a:t> </a:t>
            </a:r>
          </a:p>
          <a:p>
            <a:r>
              <a:rPr lang="en-US" sz="900"/>
              <a:t>	</a:t>
            </a:r>
          </a:p>
        </p:txBody>
      </p:sp>
      <p:sp>
        <p:nvSpPr>
          <p:cNvPr id="6147" name="Text Box 3"/>
          <p:cNvSpPr txBox="1">
            <a:spLocks noChangeArrowheads="1"/>
          </p:cNvSpPr>
          <p:nvPr/>
        </p:nvSpPr>
        <p:spPr bwMode="auto">
          <a:xfrm>
            <a:off x="990600" y="1752600"/>
            <a:ext cx="7543800" cy="4354513"/>
          </a:xfrm>
          <a:prstGeom prst="rect">
            <a:avLst/>
          </a:prstGeom>
          <a:noFill/>
          <a:ln w="9525">
            <a:noFill/>
            <a:miter lim="800000"/>
            <a:headEnd/>
            <a:tailEnd/>
          </a:ln>
          <a:effectLst/>
        </p:spPr>
        <p:txBody>
          <a:bodyPr>
            <a:spAutoFit/>
          </a:bodyPr>
          <a:lstStyle/>
          <a:p>
            <a:pPr>
              <a:spcBef>
                <a:spcPct val="50000"/>
              </a:spcBef>
            </a:pPr>
            <a:r>
              <a:rPr lang="en-US" sz="1800" b="1" i="1">
                <a:solidFill>
                  <a:srgbClr val="FF3300"/>
                </a:solidFill>
                <a:latin typeface="Comic Sans MS" pitchFamily="66" charset="0"/>
              </a:rPr>
              <a:t>We’re gonna give it a shot!</a:t>
            </a:r>
            <a:r>
              <a:rPr lang="en-US" sz="1800">
                <a:latin typeface="Comic Sans MS" pitchFamily="66" charset="0"/>
              </a:rPr>
              <a:t>     </a:t>
            </a:r>
            <a:r>
              <a:rPr lang="en-US" sz="1800" b="1">
                <a:latin typeface="Comic Sans MS" pitchFamily="66" charset="0"/>
              </a:rPr>
              <a:t>However,  . . . . .</a:t>
            </a:r>
          </a:p>
          <a:p>
            <a:pPr>
              <a:spcBef>
                <a:spcPct val="50000"/>
              </a:spcBef>
            </a:pPr>
            <a:r>
              <a:rPr lang="en-US" sz="1800" b="1">
                <a:latin typeface="Comic Sans MS" pitchFamily="66" charset="0"/>
              </a:rPr>
              <a:t>PRIMARY OBJECTIVE</a:t>
            </a:r>
            <a:r>
              <a:rPr lang="en-US" sz="1800">
                <a:latin typeface="Comic Sans MS" pitchFamily="66" charset="0"/>
              </a:rPr>
              <a:t> -- to gain a </a:t>
            </a:r>
            <a:r>
              <a:rPr lang="en-US" sz="1800" i="1">
                <a:latin typeface="Comic Sans MS" pitchFamily="66" charset="0"/>
              </a:rPr>
              <a:t>basic</a:t>
            </a:r>
            <a:r>
              <a:rPr lang="en-US" sz="1800">
                <a:latin typeface="Comic Sans MS" pitchFamily="66" charset="0"/>
              </a:rPr>
              <a:t> understanding the earth 	of which the seafloor represents 75% of the area </a:t>
            </a:r>
          </a:p>
          <a:p>
            <a:pPr>
              <a:spcBef>
                <a:spcPct val="50000"/>
              </a:spcBef>
            </a:pPr>
            <a:endParaRPr lang="en-US" sz="1800">
              <a:latin typeface="Comic Sans MS" pitchFamily="66" charset="0"/>
            </a:endParaRPr>
          </a:p>
          <a:p>
            <a:pPr>
              <a:spcBef>
                <a:spcPct val="50000"/>
              </a:spcBef>
            </a:pPr>
            <a:r>
              <a:rPr lang="en-US" sz="1800">
                <a:latin typeface="Comic Sans MS" pitchFamily="66" charset="0"/>
              </a:rPr>
              <a:t>--  to provide you with a basic understanding of the major features 		of the seafloor </a:t>
            </a:r>
            <a:r>
              <a:rPr lang="en-US" sz="1800" i="1">
                <a:latin typeface="Comic Sans MS" pitchFamily="66" charset="0"/>
              </a:rPr>
              <a:t>and</a:t>
            </a:r>
            <a:r>
              <a:rPr lang="en-US" sz="1800">
                <a:latin typeface="Comic Sans MS" pitchFamily="66" charset="0"/>
              </a:rPr>
              <a:t> the processes responsible for them.</a:t>
            </a:r>
          </a:p>
          <a:p>
            <a:pPr>
              <a:spcBef>
                <a:spcPct val="50000"/>
              </a:spcBef>
            </a:pPr>
            <a:r>
              <a:rPr lang="en-US" sz="1800">
                <a:latin typeface="Comic Sans MS" pitchFamily="66" charset="0"/>
              </a:rPr>
              <a:t>-- if I describe an environment, you can tell me what sort of 		morphology or sediment cover you would expect</a:t>
            </a:r>
          </a:p>
          <a:p>
            <a:pPr>
              <a:spcBef>
                <a:spcPct val="50000"/>
              </a:spcBef>
            </a:pPr>
            <a:r>
              <a:rPr lang="en-US" sz="1800">
                <a:latin typeface="Comic Sans MS" pitchFamily="66" charset="0"/>
              </a:rPr>
              <a:t>                               (</a:t>
            </a:r>
            <a:r>
              <a:rPr lang="en-US" sz="1800" i="1">
                <a:latin typeface="Comic Sans MS" pitchFamily="66" charset="0"/>
              </a:rPr>
              <a:t>i.e., </a:t>
            </a:r>
            <a:r>
              <a:rPr lang="en-US" sz="1800">
                <a:latin typeface="Comic Sans MS" pitchFamily="66" charset="0"/>
              </a:rPr>
              <a:t>continental slope)</a:t>
            </a:r>
          </a:p>
          <a:p>
            <a:pPr>
              <a:spcBef>
                <a:spcPct val="50000"/>
              </a:spcBef>
            </a:pPr>
            <a:r>
              <a:rPr lang="en-US" sz="1800">
                <a:latin typeface="Comic Sans MS" pitchFamily="66" charset="0"/>
              </a:rPr>
              <a:t>-- if you look at a map of the seafloor -- you have a basic 			understanding of why you are seeing what you see</a:t>
            </a:r>
          </a:p>
          <a:p>
            <a:pPr>
              <a:spcBef>
                <a:spcPct val="50000"/>
              </a:spcBef>
            </a:pPr>
            <a:r>
              <a:rPr lang="en-US" sz="1800">
                <a:latin typeface="Comic Sans MS" pitchFamily="66" charset="0"/>
              </a:rPr>
              <a:t>                                  (</a:t>
            </a:r>
            <a:r>
              <a:rPr lang="en-US" sz="1800" i="1">
                <a:latin typeface="Comic Sans MS" pitchFamily="66" charset="0"/>
              </a:rPr>
              <a:t>i.e.,</a:t>
            </a:r>
            <a:r>
              <a:rPr lang="en-US" sz="1800">
                <a:latin typeface="Comic Sans MS" pitchFamily="66" charset="0"/>
              </a:rPr>
              <a:t> 30°N/40°W)</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B3E59DD8-0587-4B2A-AD5D-00686A14C3A7}" type="datetime1">
              <a:rPr lang="en-US" altLang="en-US"/>
              <a:pPr/>
              <a:t>4/7/11</a:t>
            </a:fld>
            <a:endParaRPr lang="en-US" altLang="en-US"/>
          </a:p>
        </p:txBody>
      </p:sp>
      <p:sp>
        <p:nvSpPr>
          <p:cNvPr id="6" name="Footer Placeholder 2"/>
          <p:cNvSpPr>
            <a:spLocks noGrp="1"/>
          </p:cNvSpPr>
          <p:nvPr>
            <p:ph type="ftr" sz="quarter" idx="11"/>
          </p:nvPr>
        </p:nvSpPr>
        <p:spPr/>
        <p:txBody>
          <a:bodyPr/>
          <a:lstStyle/>
          <a:p>
            <a:r>
              <a:rPr lang="en-US" altLang="en-US"/>
              <a:t>Introduction</a:t>
            </a:r>
          </a:p>
        </p:txBody>
      </p:sp>
      <p:sp>
        <p:nvSpPr>
          <p:cNvPr id="7" name="Slide Number Placeholder 3"/>
          <p:cNvSpPr>
            <a:spLocks noGrp="1"/>
          </p:cNvSpPr>
          <p:nvPr>
            <p:ph type="sldNum" sz="quarter" idx="12"/>
          </p:nvPr>
        </p:nvSpPr>
        <p:spPr/>
        <p:txBody>
          <a:bodyPr/>
          <a:lstStyle/>
          <a:p>
            <a:fld id="{6EE34922-923B-4425-A3FD-40F08DC59C06}" type="slidenum">
              <a:rPr lang="en-US" altLang="en-US"/>
              <a:pPr/>
              <a:t>22</a:t>
            </a:fld>
            <a:endParaRPr lang="en-US" altLang="en-US"/>
          </a:p>
        </p:txBody>
      </p:sp>
      <p:pic>
        <p:nvPicPr>
          <p:cNvPr id="22530" name="Picture 2"/>
          <p:cNvPicPr>
            <a:picLocks noChangeAspect="1" noChangeArrowheads="1"/>
          </p:cNvPicPr>
          <p:nvPr/>
        </p:nvPicPr>
        <p:blipFill>
          <a:blip r:embed="rId3" cstate="print"/>
          <a:srcRect/>
          <a:stretch>
            <a:fillRect/>
          </a:stretch>
        </p:blipFill>
        <p:spPr bwMode="auto">
          <a:xfrm>
            <a:off x="304800" y="1219200"/>
            <a:ext cx="8382000" cy="5133975"/>
          </a:xfrm>
          <a:prstGeom prst="rect">
            <a:avLst/>
          </a:prstGeom>
          <a:noFill/>
        </p:spPr>
      </p:pic>
      <p:sp>
        <p:nvSpPr>
          <p:cNvPr id="22531" name="Rectangle 3"/>
          <p:cNvSpPr>
            <a:spLocks noChangeArrowheads="1"/>
          </p:cNvSpPr>
          <p:nvPr/>
        </p:nvSpPr>
        <p:spPr bwMode="auto">
          <a:xfrm>
            <a:off x="1447800" y="5943600"/>
            <a:ext cx="6243638" cy="457200"/>
          </a:xfrm>
          <a:prstGeom prst="rect">
            <a:avLst/>
          </a:prstGeom>
          <a:noFill/>
          <a:ln w="9525">
            <a:noFill/>
            <a:miter lim="800000"/>
            <a:headEnd/>
            <a:tailEnd/>
          </a:ln>
          <a:effectLst/>
        </p:spPr>
        <p:txBody>
          <a:bodyPr wrap="none">
            <a:spAutoFit/>
          </a:bodyPr>
          <a:lstStyle/>
          <a:p>
            <a:r>
              <a:rPr lang="en-US" altLang="en-US" dirty="0">
                <a:hlinkClick r:id="rId4"/>
              </a:rPr>
              <a:t>http://topex.ucsd.edu/marine_topo/mar_topo.html</a:t>
            </a:r>
            <a:endParaRPr lang="en-US" altLang="en-US" dirty="0"/>
          </a:p>
        </p:txBody>
      </p:sp>
      <p:sp>
        <p:nvSpPr>
          <p:cNvPr id="22532" name="Rectangle 4"/>
          <p:cNvSpPr>
            <a:spLocks noChangeArrowheads="1"/>
          </p:cNvSpPr>
          <p:nvPr/>
        </p:nvSpPr>
        <p:spPr bwMode="auto">
          <a:xfrm>
            <a:off x="533400" y="5943600"/>
            <a:ext cx="914400" cy="228600"/>
          </a:xfrm>
          <a:prstGeom prst="rect">
            <a:avLst/>
          </a:prstGeom>
          <a:solidFill>
            <a:schemeClr val="bg1"/>
          </a:solidFill>
          <a:ln w="9525">
            <a:no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39EFC350-B48A-4AC3-BE79-6CB17F0A74A3}" type="datetime1">
              <a:rPr lang="en-US" altLang="en-US"/>
              <a:pPr/>
              <a:t>4/7/11</a:t>
            </a:fld>
            <a:endParaRPr lang="en-US" altLang="en-US"/>
          </a:p>
        </p:txBody>
      </p:sp>
      <p:sp>
        <p:nvSpPr>
          <p:cNvPr id="5" name="Footer Placeholder 2"/>
          <p:cNvSpPr>
            <a:spLocks noGrp="1"/>
          </p:cNvSpPr>
          <p:nvPr>
            <p:ph type="ftr" sz="quarter" idx="11"/>
          </p:nvPr>
        </p:nvSpPr>
        <p:spPr/>
        <p:txBody>
          <a:bodyPr/>
          <a:lstStyle/>
          <a:p>
            <a:r>
              <a:rPr lang="en-US" altLang="en-US"/>
              <a:t>Introduction</a:t>
            </a:r>
          </a:p>
        </p:txBody>
      </p:sp>
      <p:sp>
        <p:nvSpPr>
          <p:cNvPr id="6" name="Slide Number Placeholder 3"/>
          <p:cNvSpPr>
            <a:spLocks noGrp="1"/>
          </p:cNvSpPr>
          <p:nvPr>
            <p:ph type="sldNum" sz="quarter" idx="12"/>
          </p:nvPr>
        </p:nvSpPr>
        <p:spPr/>
        <p:txBody>
          <a:bodyPr/>
          <a:lstStyle/>
          <a:p>
            <a:fld id="{34D15A79-44AA-46DA-A5DE-ADE821618C3F}" type="slidenum">
              <a:rPr lang="en-US" altLang="en-US"/>
              <a:pPr/>
              <a:t>23</a:t>
            </a:fld>
            <a:endParaRPr lang="en-US" altLang="en-US"/>
          </a:p>
        </p:txBody>
      </p:sp>
      <p:pic>
        <p:nvPicPr>
          <p:cNvPr id="21508" name="Picture 4"/>
          <p:cNvPicPr>
            <a:picLocks noChangeAspect="1" noChangeArrowheads="1"/>
          </p:cNvPicPr>
          <p:nvPr/>
        </p:nvPicPr>
        <p:blipFill>
          <a:blip r:embed="rId3" cstate="print"/>
          <a:srcRect/>
          <a:stretch>
            <a:fillRect/>
          </a:stretch>
        </p:blipFill>
        <p:spPr bwMode="auto">
          <a:xfrm>
            <a:off x="381000" y="1295400"/>
            <a:ext cx="8382000" cy="4981575"/>
          </a:xfrm>
          <a:prstGeom prst="rect">
            <a:avLst/>
          </a:prstGeom>
          <a:noFill/>
        </p:spPr>
      </p:pic>
      <p:sp>
        <p:nvSpPr>
          <p:cNvPr id="21509" name="Rectangle 5"/>
          <p:cNvSpPr>
            <a:spLocks noChangeArrowheads="1"/>
          </p:cNvSpPr>
          <p:nvPr/>
        </p:nvSpPr>
        <p:spPr bwMode="auto">
          <a:xfrm>
            <a:off x="1600200" y="6248400"/>
            <a:ext cx="5822950" cy="366713"/>
          </a:xfrm>
          <a:prstGeom prst="rect">
            <a:avLst/>
          </a:prstGeom>
          <a:noFill/>
          <a:ln w="9525">
            <a:noFill/>
            <a:miter lim="800000"/>
            <a:headEnd/>
            <a:tailEnd/>
          </a:ln>
          <a:effectLst/>
        </p:spPr>
        <p:txBody>
          <a:bodyPr wrap="none">
            <a:spAutoFit/>
          </a:bodyPr>
          <a:lstStyle/>
          <a:p>
            <a:r>
              <a:rPr lang="en-US" altLang="en-US" sz="1800">
                <a:hlinkClick r:id="rId4"/>
              </a:rPr>
              <a:t>http://geology.wr.usgs.gov/dds/dds-55/pacmaps/la_index.htm</a:t>
            </a:r>
            <a:endParaRPr lang="en-US"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BE27C753-1D10-4912-9852-F3E63C82884A}" type="datetime1">
              <a:rPr lang="en-US" altLang="en-US"/>
              <a:pPr/>
              <a:t>4/7/11</a:t>
            </a:fld>
            <a:endParaRPr lang="en-US" altLang="en-US"/>
          </a:p>
        </p:txBody>
      </p:sp>
      <p:sp>
        <p:nvSpPr>
          <p:cNvPr id="7" name="Footer Placeholder 2"/>
          <p:cNvSpPr>
            <a:spLocks noGrp="1"/>
          </p:cNvSpPr>
          <p:nvPr>
            <p:ph type="ftr" sz="quarter" idx="11"/>
          </p:nvPr>
        </p:nvSpPr>
        <p:spPr/>
        <p:txBody>
          <a:bodyPr/>
          <a:lstStyle/>
          <a:p>
            <a:r>
              <a:rPr lang="en-US" altLang="en-US"/>
              <a:t>Introduction</a:t>
            </a:r>
          </a:p>
        </p:txBody>
      </p:sp>
      <p:sp>
        <p:nvSpPr>
          <p:cNvPr id="8" name="Slide Number Placeholder 3"/>
          <p:cNvSpPr>
            <a:spLocks noGrp="1"/>
          </p:cNvSpPr>
          <p:nvPr>
            <p:ph type="sldNum" sz="quarter" idx="12"/>
          </p:nvPr>
        </p:nvSpPr>
        <p:spPr/>
        <p:txBody>
          <a:bodyPr/>
          <a:lstStyle/>
          <a:p>
            <a:fld id="{A9B66127-106D-49FB-8FAD-53DF89954657}" type="slidenum">
              <a:rPr lang="en-US" altLang="en-US"/>
              <a:pPr/>
              <a:t>24</a:t>
            </a:fld>
            <a:endParaRPr lang="en-US" altLang="en-US"/>
          </a:p>
        </p:txBody>
      </p:sp>
      <p:sp>
        <p:nvSpPr>
          <p:cNvPr id="7170" name="Rectangle 2"/>
          <p:cNvSpPr>
            <a:spLocks noChangeArrowheads="1"/>
          </p:cNvSpPr>
          <p:nvPr/>
        </p:nvSpPr>
        <p:spPr bwMode="auto">
          <a:xfrm>
            <a:off x="762000" y="1524000"/>
            <a:ext cx="2184400" cy="365125"/>
          </a:xfrm>
          <a:prstGeom prst="rect">
            <a:avLst/>
          </a:prstGeom>
          <a:noFill/>
          <a:ln w="9525">
            <a:noFill/>
            <a:miter lim="800000"/>
            <a:headEnd/>
            <a:tailEnd/>
          </a:ln>
          <a:effectLst/>
        </p:spPr>
        <p:txBody>
          <a:bodyPr wrap="none">
            <a:spAutoFit/>
          </a:bodyPr>
          <a:lstStyle/>
          <a:p>
            <a:endParaRPr lang="en-US" altLang="en-US" sz="900"/>
          </a:p>
          <a:p>
            <a:r>
              <a:rPr lang="en-US" altLang="en-US" sz="900"/>
              <a:t>                                                                      </a:t>
            </a:r>
          </a:p>
        </p:txBody>
      </p:sp>
      <p:pic>
        <p:nvPicPr>
          <p:cNvPr id="7172" name="Picture 4"/>
          <p:cNvPicPr>
            <a:picLocks noChangeAspect="1" noChangeArrowheads="1"/>
          </p:cNvPicPr>
          <p:nvPr/>
        </p:nvPicPr>
        <p:blipFill>
          <a:blip r:embed="rId3" cstate="print"/>
          <a:srcRect/>
          <a:stretch>
            <a:fillRect/>
          </a:stretch>
        </p:blipFill>
        <p:spPr bwMode="auto">
          <a:xfrm>
            <a:off x="457200" y="1371600"/>
            <a:ext cx="8305800" cy="5149850"/>
          </a:xfrm>
          <a:prstGeom prst="rect">
            <a:avLst/>
          </a:prstGeom>
          <a:noFill/>
        </p:spPr>
      </p:pic>
      <p:sp>
        <p:nvSpPr>
          <p:cNvPr id="7173" name="Rectangle 5"/>
          <p:cNvSpPr>
            <a:spLocks noChangeArrowheads="1"/>
          </p:cNvSpPr>
          <p:nvPr/>
        </p:nvSpPr>
        <p:spPr bwMode="auto">
          <a:xfrm>
            <a:off x="1143000" y="609600"/>
            <a:ext cx="6781800" cy="685800"/>
          </a:xfrm>
          <a:prstGeom prst="rect">
            <a:avLst/>
          </a:prstGeom>
          <a:noFill/>
          <a:ln w="9525">
            <a:noFill/>
            <a:miter lim="800000"/>
            <a:headEnd/>
            <a:tailEnd/>
          </a:ln>
          <a:effectLst/>
        </p:spPr>
        <p:txBody>
          <a:bodyPr wrap="none" anchor="ctr"/>
          <a:lstStyle/>
          <a:p>
            <a:pPr algn="ctr"/>
            <a:r>
              <a:rPr lang="en-US" b="1" dirty="0">
                <a:solidFill>
                  <a:srgbClr val="FFFF00"/>
                </a:solidFill>
                <a:latin typeface="Comic Sans MS" pitchFamily="66" charset="0"/>
              </a:rPr>
              <a:t>San Francisco Bay, CA</a:t>
            </a:r>
          </a:p>
        </p:txBody>
      </p:sp>
      <p:sp>
        <p:nvSpPr>
          <p:cNvPr id="7175" name="Text Box 7"/>
          <p:cNvSpPr txBox="1">
            <a:spLocks noChangeArrowheads="1"/>
          </p:cNvSpPr>
          <p:nvPr/>
        </p:nvSpPr>
        <p:spPr bwMode="auto">
          <a:xfrm>
            <a:off x="4953000" y="6096000"/>
            <a:ext cx="3692525" cy="304800"/>
          </a:xfrm>
          <a:prstGeom prst="rect">
            <a:avLst/>
          </a:prstGeom>
          <a:noFill/>
          <a:ln w="9525">
            <a:noFill/>
            <a:miter lim="800000"/>
            <a:headEnd/>
            <a:tailEnd/>
          </a:ln>
          <a:effectLst/>
        </p:spPr>
        <p:txBody>
          <a:bodyPr wrap="none">
            <a:spAutoFit/>
          </a:bodyPr>
          <a:lstStyle/>
          <a:p>
            <a:r>
              <a:rPr lang="en-US" sz="1400">
                <a:solidFill>
                  <a:schemeClr val="bg1"/>
                </a:solidFill>
                <a:hlinkClick r:id="rId4"/>
              </a:rPr>
              <a:t>http://walrus.wr.usgs.gov/pacmaps/sf_index.html</a:t>
            </a:r>
            <a:endParaRPr lang="en-US" sz="140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Date Placeholder 1"/>
          <p:cNvSpPr>
            <a:spLocks noGrp="1"/>
          </p:cNvSpPr>
          <p:nvPr>
            <p:ph type="dt" sz="half" idx="10"/>
          </p:nvPr>
        </p:nvSpPr>
        <p:spPr/>
        <p:txBody>
          <a:bodyPr/>
          <a:lstStyle/>
          <a:p>
            <a:fld id="{A50DDE86-C0A3-4E05-9B5B-A79061FA74C8}" type="datetime1">
              <a:rPr lang="en-US" altLang="en-US"/>
              <a:pPr/>
              <a:t>4/7/11</a:t>
            </a:fld>
            <a:endParaRPr lang="en-US" altLang="en-US"/>
          </a:p>
        </p:txBody>
      </p:sp>
      <p:sp>
        <p:nvSpPr>
          <p:cNvPr id="6" name="Footer Placeholder 2"/>
          <p:cNvSpPr>
            <a:spLocks noGrp="1"/>
          </p:cNvSpPr>
          <p:nvPr>
            <p:ph type="ftr" sz="quarter" idx="11"/>
          </p:nvPr>
        </p:nvSpPr>
        <p:spPr/>
        <p:txBody>
          <a:bodyPr/>
          <a:lstStyle/>
          <a:p>
            <a:r>
              <a:rPr lang="en-US" altLang="en-US"/>
              <a:t>Introduction</a:t>
            </a:r>
          </a:p>
        </p:txBody>
      </p:sp>
      <p:sp>
        <p:nvSpPr>
          <p:cNvPr id="7" name="Slide Number Placeholder 3"/>
          <p:cNvSpPr>
            <a:spLocks noGrp="1"/>
          </p:cNvSpPr>
          <p:nvPr>
            <p:ph type="sldNum" sz="quarter" idx="12"/>
          </p:nvPr>
        </p:nvSpPr>
        <p:spPr/>
        <p:txBody>
          <a:bodyPr/>
          <a:lstStyle/>
          <a:p>
            <a:fld id="{6CB9EB74-2512-4BED-87DD-DF4AEC365E7A}" type="slidenum">
              <a:rPr lang="en-US" altLang="en-US"/>
              <a:pPr/>
              <a:t>25</a:t>
            </a:fld>
            <a:endParaRPr lang="en-US" altLang="en-US"/>
          </a:p>
        </p:txBody>
      </p:sp>
      <p:sp>
        <p:nvSpPr>
          <p:cNvPr id="8194" name="Rectangle 2"/>
          <p:cNvSpPr>
            <a:spLocks noChangeArrowheads="1"/>
          </p:cNvSpPr>
          <p:nvPr/>
        </p:nvSpPr>
        <p:spPr bwMode="auto">
          <a:xfrm>
            <a:off x="838200" y="1219200"/>
            <a:ext cx="1812925" cy="365125"/>
          </a:xfrm>
          <a:prstGeom prst="rect">
            <a:avLst/>
          </a:prstGeom>
          <a:noFill/>
          <a:ln w="9525">
            <a:noFill/>
            <a:miter lim="800000"/>
            <a:headEnd/>
            <a:tailEnd/>
          </a:ln>
          <a:effectLst/>
        </p:spPr>
        <p:txBody>
          <a:bodyPr wrap="none">
            <a:spAutoFit/>
          </a:bodyPr>
          <a:lstStyle/>
          <a:p>
            <a:endParaRPr lang="en-US" altLang="en-US" sz="900"/>
          </a:p>
          <a:p>
            <a:r>
              <a:rPr lang="en-US" altLang="en-US" sz="900"/>
              <a:t>                                                         </a:t>
            </a:r>
          </a:p>
        </p:txBody>
      </p:sp>
      <p:pic>
        <p:nvPicPr>
          <p:cNvPr id="8195" name="Picture 3"/>
          <p:cNvPicPr>
            <a:picLocks noChangeAspect="1" noChangeArrowheads="1"/>
          </p:cNvPicPr>
          <p:nvPr/>
        </p:nvPicPr>
        <p:blipFill>
          <a:blip r:embed="rId3" cstate="print"/>
          <a:srcRect l="4890" t="3564" r="10527" b="52208"/>
          <a:stretch>
            <a:fillRect/>
          </a:stretch>
        </p:blipFill>
        <p:spPr bwMode="auto">
          <a:xfrm>
            <a:off x="609600" y="1447800"/>
            <a:ext cx="8001000" cy="4724400"/>
          </a:xfrm>
          <a:prstGeom prst="rect">
            <a:avLst/>
          </a:prstGeom>
          <a:noFill/>
        </p:spPr>
      </p:pic>
      <p:sp>
        <p:nvSpPr>
          <p:cNvPr id="8196" name="Text Box 4"/>
          <p:cNvSpPr txBox="1">
            <a:spLocks noChangeArrowheads="1"/>
          </p:cNvSpPr>
          <p:nvPr/>
        </p:nvSpPr>
        <p:spPr bwMode="auto">
          <a:xfrm>
            <a:off x="838200" y="6248400"/>
            <a:ext cx="7010400" cy="304800"/>
          </a:xfrm>
          <a:prstGeom prst="rect">
            <a:avLst/>
          </a:prstGeom>
          <a:noFill/>
          <a:ln w="9525">
            <a:noFill/>
            <a:miter lim="800000"/>
            <a:headEnd/>
            <a:tailEnd/>
          </a:ln>
          <a:effectLst/>
        </p:spPr>
        <p:txBody>
          <a:bodyPr>
            <a:spAutoFit/>
          </a:bodyPr>
          <a:lstStyle/>
          <a:p>
            <a:pPr>
              <a:spcBef>
                <a:spcPct val="50000"/>
              </a:spcBef>
            </a:pPr>
            <a:r>
              <a:rPr lang="en-US" altLang="en-US" sz="1400">
                <a:latin typeface="Times" pitchFamily="18" charset="0"/>
              </a:rPr>
              <a:t>From Ocean Chemistry and Deep-Sea Sediments, Open University Press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1"/>
          <p:cNvSpPr>
            <a:spLocks noGrp="1"/>
          </p:cNvSpPr>
          <p:nvPr>
            <p:ph type="dt" sz="half" idx="10"/>
          </p:nvPr>
        </p:nvSpPr>
        <p:spPr/>
        <p:txBody>
          <a:bodyPr/>
          <a:lstStyle/>
          <a:p>
            <a:fld id="{02350977-DCE3-40C5-AEF0-1A059862CEA2}" type="datetime1">
              <a:rPr lang="en-US" altLang="en-US"/>
              <a:pPr/>
              <a:t>4/7/11</a:t>
            </a:fld>
            <a:endParaRPr lang="en-US" altLang="en-US"/>
          </a:p>
        </p:txBody>
      </p:sp>
      <p:sp>
        <p:nvSpPr>
          <p:cNvPr id="4" name="Footer Placeholder 2"/>
          <p:cNvSpPr>
            <a:spLocks noGrp="1"/>
          </p:cNvSpPr>
          <p:nvPr>
            <p:ph type="ftr" sz="quarter" idx="11"/>
          </p:nvPr>
        </p:nvSpPr>
        <p:spPr/>
        <p:txBody>
          <a:bodyPr/>
          <a:lstStyle/>
          <a:p>
            <a:r>
              <a:rPr lang="en-US" altLang="en-US"/>
              <a:t>Introduction</a:t>
            </a:r>
          </a:p>
        </p:txBody>
      </p:sp>
      <p:sp>
        <p:nvSpPr>
          <p:cNvPr id="5" name="Slide Number Placeholder 3"/>
          <p:cNvSpPr>
            <a:spLocks noGrp="1"/>
          </p:cNvSpPr>
          <p:nvPr>
            <p:ph type="sldNum" sz="quarter" idx="12"/>
          </p:nvPr>
        </p:nvSpPr>
        <p:spPr/>
        <p:txBody>
          <a:bodyPr/>
          <a:lstStyle/>
          <a:p>
            <a:fld id="{C51FBBF5-B27C-44E2-9692-8F439EEA623B}" type="slidenum">
              <a:rPr lang="en-US" altLang="en-US"/>
              <a:pPr/>
              <a:t>26</a:t>
            </a:fld>
            <a:endParaRPr lang="en-US" altLang="en-US"/>
          </a:p>
        </p:txBody>
      </p:sp>
      <p:sp>
        <p:nvSpPr>
          <p:cNvPr id="23554" name="Text Box 2"/>
          <p:cNvSpPr txBox="1">
            <a:spLocks noChangeArrowheads="1"/>
          </p:cNvSpPr>
          <p:nvPr/>
        </p:nvSpPr>
        <p:spPr bwMode="auto">
          <a:xfrm>
            <a:off x="990600" y="1752600"/>
            <a:ext cx="7620000" cy="2703513"/>
          </a:xfrm>
          <a:prstGeom prst="rect">
            <a:avLst/>
          </a:prstGeom>
          <a:noFill/>
          <a:ln w="9525">
            <a:noFill/>
            <a:miter lim="800000"/>
            <a:headEnd/>
            <a:tailEnd/>
          </a:ln>
          <a:effectLst/>
        </p:spPr>
        <p:txBody>
          <a:bodyPr>
            <a:spAutoFit/>
          </a:bodyPr>
          <a:lstStyle/>
          <a:p>
            <a:pPr>
              <a:spcBef>
                <a:spcPct val="50000"/>
              </a:spcBef>
            </a:pPr>
            <a:r>
              <a:rPr lang="en-US" altLang="en-US" sz="1800">
                <a:latin typeface="Comic Sans MS" pitchFamily="66" charset="0"/>
              </a:rPr>
              <a:t>Like much in earth science, the morphology and sampling is a key to 	understanding the processes</a:t>
            </a:r>
          </a:p>
          <a:p>
            <a:pPr>
              <a:spcBef>
                <a:spcPct val="50000"/>
              </a:spcBef>
            </a:pPr>
            <a:r>
              <a:rPr lang="en-US" altLang="en-US" sz="1800">
                <a:latin typeface="Comic Sans MS" pitchFamily="66" charset="0"/>
              </a:rPr>
              <a:t>Unlike terrestrial earth science, this morphology (the seafloor) is 	hidden away from us by all that bothersome water</a:t>
            </a:r>
          </a:p>
          <a:p>
            <a:pPr>
              <a:spcBef>
                <a:spcPct val="50000"/>
              </a:spcBef>
            </a:pPr>
            <a:r>
              <a:rPr lang="en-US" altLang="en-US" sz="1800">
                <a:latin typeface="Comic Sans MS" pitchFamily="66" charset="0"/>
              </a:rPr>
              <a:t>Therefore, we need to use </a:t>
            </a:r>
            <a:r>
              <a:rPr lang="en-US" altLang="en-US" sz="1800" b="1" i="1">
                <a:latin typeface="Comic Sans MS" pitchFamily="66" charset="0"/>
              </a:rPr>
              <a:t>remote-sensing techniques</a:t>
            </a:r>
            <a:r>
              <a:rPr lang="en-US" altLang="en-US" sz="1800">
                <a:latin typeface="Comic Sans MS" pitchFamily="66" charset="0"/>
              </a:rPr>
              <a:t> for both 	mapping and sampling</a:t>
            </a:r>
          </a:p>
          <a:p>
            <a:pPr>
              <a:spcBef>
                <a:spcPct val="50000"/>
              </a:spcBef>
            </a:pPr>
            <a:r>
              <a:rPr lang="en-US" altLang="en-US" sz="1800">
                <a:latin typeface="Comic Sans MS" pitchFamily="66" charset="0"/>
              </a:rPr>
              <a:t>We’ll start our exploration by looking at how these techniques have   	developed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p>
            <a:fld id="{9D9FF43F-BB27-4138-8B61-20577E88D376}" type="datetime1">
              <a:rPr lang="en-US" altLang="en-US"/>
              <a:pPr/>
              <a:t>4/7/11</a:t>
            </a:fld>
            <a:endParaRPr lang="en-US" altLang="en-US"/>
          </a:p>
        </p:txBody>
      </p:sp>
      <p:sp>
        <p:nvSpPr>
          <p:cNvPr id="284676" name="Text Box 4"/>
          <p:cNvSpPr txBox="1">
            <a:spLocks noChangeArrowheads="1"/>
          </p:cNvSpPr>
          <p:nvPr/>
        </p:nvSpPr>
        <p:spPr bwMode="auto">
          <a:xfrm>
            <a:off x="990600" y="1981200"/>
            <a:ext cx="7086600" cy="3170099"/>
          </a:xfrm>
          <a:prstGeom prst="rect">
            <a:avLst/>
          </a:prstGeom>
          <a:noFill/>
          <a:ln w="9525">
            <a:noFill/>
            <a:miter lim="800000"/>
            <a:headEnd/>
            <a:tailEnd/>
          </a:ln>
          <a:effectLst/>
        </p:spPr>
        <p:txBody>
          <a:bodyPr>
            <a:spAutoFit/>
          </a:bodyPr>
          <a:lstStyle/>
          <a:p>
            <a:pPr>
              <a:spcBef>
                <a:spcPct val="50000"/>
              </a:spcBef>
            </a:pPr>
            <a:r>
              <a:rPr lang="en-US" sz="2000" dirty="0" err="1" smtClean="0">
                <a:solidFill>
                  <a:srgbClr val="FF3300"/>
                </a:solidFill>
                <a:effectLst>
                  <a:outerShdw blurRad="38100" dist="38100" dir="2700000" algn="tl">
                    <a:srgbClr val="C0C0C0"/>
                  </a:outerShdw>
                </a:effectLst>
              </a:rPr>
              <a:t>RequiredReading</a:t>
            </a:r>
            <a:r>
              <a:rPr lang="en-US" sz="2000" dirty="0" smtClean="0">
                <a:solidFill>
                  <a:srgbClr val="FF3300"/>
                </a:solidFill>
                <a:effectLst>
                  <a:outerShdw blurRad="38100" dist="38100" dir="2700000" algn="tl">
                    <a:srgbClr val="C0C0C0"/>
                  </a:outerShdw>
                </a:effectLst>
              </a:rPr>
              <a:t> for </a:t>
            </a:r>
            <a:r>
              <a:rPr lang="en-US" sz="2000" smtClean="0">
                <a:solidFill>
                  <a:srgbClr val="FF3300"/>
                </a:solidFill>
                <a:effectLst>
                  <a:outerShdw blurRad="38100" dist="38100" dir="2700000" algn="tl">
                    <a:srgbClr val="C0C0C0"/>
                  </a:outerShdw>
                </a:effectLst>
              </a:rPr>
              <a:t>next class:</a:t>
            </a:r>
            <a:endParaRPr lang="en-US" sz="2000">
              <a:solidFill>
                <a:srgbClr val="FF3300"/>
              </a:solidFill>
              <a:effectLst>
                <a:outerShdw blurRad="38100" dist="38100" dir="2700000" algn="tl">
                  <a:srgbClr val="C0C0C0"/>
                </a:outerShdw>
              </a:effectLst>
            </a:endParaRPr>
          </a:p>
          <a:p>
            <a:pPr>
              <a:spcBef>
                <a:spcPct val="50000"/>
              </a:spcBef>
            </a:pPr>
            <a:r>
              <a:rPr lang="en-US" sz="2000" dirty="0">
                <a:solidFill>
                  <a:srgbClr val="FF0000"/>
                </a:solidFill>
                <a:effectLst>
                  <a:outerShdw blurRad="38100" dist="38100" dir="2700000" algn="tl">
                    <a:srgbClr val="C0C0C0"/>
                  </a:outerShdw>
                </a:effectLst>
              </a:rPr>
              <a:t>	Kennett, pg. 23 – 39</a:t>
            </a:r>
          </a:p>
          <a:p>
            <a:pPr>
              <a:spcBef>
                <a:spcPct val="50000"/>
              </a:spcBef>
            </a:pPr>
            <a:r>
              <a:rPr lang="en-US" sz="2000" dirty="0">
                <a:solidFill>
                  <a:srgbClr val="FF0000"/>
                </a:solidFill>
                <a:effectLst>
                  <a:outerShdw blurRad="38100" dist="38100" dir="2700000" algn="tl">
                    <a:srgbClr val="C0C0C0"/>
                  </a:outerShdw>
                </a:effectLst>
              </a:rPr>
              <a:t>Check out websites:</a:t>
            </a:r>
          </a:p>
          <a:p>
            <a:pPr>
              <a:spcBef>
                <a:spcPct val="50000"/>
              </a:spcBef>
            </a:pPr>
            <a:r>
              <a:rPr lang="en-US" sz="2000" dirty="0">
                <a:effectLst>
                  <a:outerShdw blurRad="38100" dist="38100" dir="2700000" algn="tl">
                    <a:srgbClr val="C0C0C0"/>
                  </a:outerShdw>
                </a:effectLst>
              </a:rPr>
              <a:t>	</a:t>
            </a:r>
            <a:r>
              <a:rPr lang="en-US" sz="2000" dirty="0">
                <a:effectLst>
                  <a:outerShdw blurRad="38100" dist="38100" dir="2700000" algn="tl">
                    <a:srgbClr val="C0C0C0"/>
                  </a:outerShdw>
                </a:effectLst>
                <a:hlinkClick r:id="rId2"/>
              </a:rPr>
              <a:t>http://www.earth.ox.ac.uk/~tony/watts/MARGIN/MARGIN.HTM</a:t>
            </a:r>
            <a:endParaRPr lang="en-US" sz="2000" dirty="0">
              <a:effectLst>
                <a:outerShdw blurRad="38100" dist="38100" dir="2700000" algn="tl">
                  <a:srgbClr val="C0C0C0"/>
                </a:outerShdw>
              </a:effectLst>
            </a:endParaRPr>
          </a:p>
          <a:p>
            <a:pPr>
              <a:spcBef>
                <a:spcPct val="50000"/>
              </a:spcBef>
            </a:pPr>
            <a:r>
              <a:rPr lang="en-US" sz="2000" dirty="0">
                <a:effectLst>
                  <a:outerShdw blurRad="38100" dist="38100" dir="2700000" algn="tl">
                    <a:srgbClr val="C0C0C0"/>
                  </a:outerShdw>
                </a:effectLst>
                <a:hlinkClick r:id="rId3"/>
              </a:rPr>
              <a:t>http://www.coast-nopp.org/visualization_modules/physical_chemical/basin_coastal_morphology/principal_features/continental_margins/margins.html</a:t>
            </a:r>
            <a:endParaRPr lang="en-US" sz="2000" dirty="0">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2BFF8F-7821-4882-8D37-AB75D0B51BA5}" type="datetime1">
              <a:rPr lang="en-US" altLang="en-US" smtClean="0"/>
              <a:pPr/>
              <a:t>4/7/11</a:t>
            </a:fld>
            <a:endParaRPr lang="en-US" altLang="en-US"/>
          </a:p>
        </p:txBody>
      </p:sp>
      <p:sp>
        <p:nvSpPr>
          <p:cNvPr id="3" name="Footer Placeholder 2"/>
          <p:cNvSpPr>
            <a:spLocks noGrp="1"/>
          </p:cNvSpPr>
          <p:nvPr>
            <p:ph type="ftr" sz="quarter" idx="11"/>
          </p:nvPr>
        </p:nvSpPr>
        <p:spPr/>
        <p:txBody>
          <a:bodyPr/>
          <a:lstStyle/>
          <a:p>
            <a:r>
              <a:rPr lang="en-US" altLang="en-US" smtClean="0"/>
              <a:t>Introduction</a:t>
            </a:r>
            <a:endParaRPr lang="en-US" altLang="en-US"/>
          </a:p>
        </p:txBody>
      </p:sp>
      <p:sp>
        <p:nvSpPr>
          <p:cNvPr id="4" name="Slide Number Placeholder 3"/>
          <p:cNvSpPr>
            <a:spLocks noGrp="1"/>
          </p:cNvSpPr>
          <p:nvPr>
            <p:ph type="sldNum" sz="quarter" idx="12"/>
          </p:nvPr>
        </p:nvSpPr>
        <p:spPr/>
        <p:txBody>
          <a:bodyPr/>
          <a:lstStyle/>
          <a:p>
            <a:fld id="{08914A16-13A8-45FE-BC2B-30C3DFF9E047}" type="slidenum">
              <a:rPr lang="en-US" altLang="en-US" smtClean="0"/>
              <a:pPr/>
              <a:t>3</a:t>
            </a:fld>
            <a:endParaRPr lang="en-US" altLang="en-US"/>
          </a:p>
        </p:txBody>
      </p:sp>
      <p:sp>
        <p:nvSpPr>
          <p:cNvPr id="5" name="TextBox 4"/>
          <p:cNvSpPr txBox="1"/>
          <p:nvPr/>
        </p:nvSpPr>
        <p:spPr>
          <a:xfrm>
            <a:off x="2681168" y="1676400"/>
            <a:ext cx="3262432" cy="3046988"/>
          </a:xfrm>
          <a:prstGeom prst="rect">
            <a:avLst/>
          </a:prstGeom>
          <a:noFill/>
        </p:spPr>
        <p:txBody>
          <a:bodyPr wrap="none" rtlCol="0">
            <a:spAutoFit/>
          </a:bodyPr>
          <a:lstStyle/>
          <a:p>
            <a:r>
              <a:rPr lang="en-US" b="1" u="sng" dirty="0" smtClean="0"/>
              <a:t>   If you are </a:t>
            </a:r>
            <a:r>
              <a:rPr lang="en-US" b="1" u="sng" dirty="0" smtClean="0">
                <a:solidFill>
                  <a:srgbClr val="FF0000"/>
                </a:solidFill>
              </a:rPr>
              <a:t>NOT</a:t>
            </a:r>
            <a:r>
              <a:rPr lang="en-US" b="1" u="sng" dirty="0" smtClean="0"/>
              <a:t> a:</a:t>
            </a:r>
          </a:p>
          <a:p>
            <a:endParaRPr lang="en-US" dirty="0" smtClean="0"/>
          </a:p>
          <a:p>
            <a:pPr marL="457200" indent="-457200">
              <a:buAutoNum type="arabicParenBoth"/>
            </a:pPr>
            <a:r>
              <a:rPr lang="en-US" dirty="0" smtClean="0"/>
              <a:t>senior geology major</a:t>
            </a:r>
          </a:p>
          <a:p>
            <a:pPr marL="457200" indent="-457200"/>
            <a:r>
              <a:rPr lang="en-US" dirty="0" smtClean="0"/>
              <a:t>(2) graduate student</a:t>
            </a:r>
          </a:p>
          <a:p>
            <a:r>
              <a:rPr lang="en-US" dirty="0" smtClean="0"/>
              <a:t>	     or </a:t>
            </a:r>
          </a:p>
          <a:p>
            <a:r>
              <a:rPr lang="en-US" dirty="0" smtClean="0"/>
              <a:t>(3) GEBCO student</a:t>
            </a:r>
          </a:p>
          <a:p>
            <a:endParaRPr lang="en-US" dirty="0" smtClean="0"/>
          </a:p>
          <a:p>
            <a:r>
              <a:rPr lang="en-US" b="1" i="1" dirty="0" smtClean="0">
                <a:solidFill>
                  <a:srgbClr val="FF0000"/>
                </a:solidFill>
              </a:rPr>
              <a:t> DROP THIS CLASS</a:t>
            </a:r>
            <a:endParaRPr lang="en-US" b="1" i="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98CBB1B-6FF2-44AD-887C-C6D9AC4FD4A9}" type="datetime1">
              <a:rPr lang="en-US"/>
              <a:pPr/>
              <a:t>4/7/11</a:t>
            </a:fld>
            <a:endParaRPr lang="en-US"/>
          </a:p>
        </p:txBody>
      </p:sp>
      <p:sp>
        <p:nvSpPr>
          <p:cNvPr id="5" name="Footer Placeholder 4"/>
          <p:cNvSpPr>
            <a:spLocks noGrp="1"/>
          </p:cNvSpPr>
          <p:nvPr>
            <p:ph type="ftr" sz="quarter" idx="11"/>
          </p:nvPr>
        </p:nvSpPr>
        <p:spPr/>
        <p:txBody>
          <a:bodyPr/>
          <a:lstStyle/>
          <a:p>
            <a:r>
              <a:rPr lang="en-US"/>
              <a:t>Introduction</a:t>
            </a:r>
          </a:p>
        </p:txBody>
      </p:sp>
      <p:sp>
        <p:nvSpPr>
          <p:cNvPr id="6" name="Slide Number Placeholder 5"/>
          <p:cNvSpPr>
            <a:spLocks noGrp="1"/>
          </p:cNvSpPr>
          <p:nvPr>
            <p:ph type="sldNum" sz="quarter" idx="12"/>
          </p:nvPr>
        </p:nvSpPr>
        <p:spPr/>
        <p:txBody>
          <a:bodyPr/>
          <a:lstStyle/>
          <a:p>
            <a:fld id="{CC48A9FC-5C7F-4453-8093-403ACE1A4AF3}" type="slidenum">
              <a:rPr lang="en-US"/>
              <a:pPr/>
              <a:t>4</a:t>
            </a:fld>
            <a:endParaRPr lang="en-US"/>
          </a:p>
        </p:txBody>
      </p:sp>
      <p:pic>
        <p:nvPicPr>
          <p:cNvPr id="58375" name="Picture 7" descr="20090901-1201"/>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8374" name="Text Box 6"/>
          <p:cNvSpPr txBox="1">
            <a:spLocks noChangeArrowheads="1"/>
          </p:cNvSpPr>
          <p:nvPr/>
        </p:nvSpPr>
        <p:spPr bwMode="auto">
          <a:xfrm>
            <a:off x="304800" y="0"/>
            <a:ext cx="8610600" cy="457200"/>
          </a:xfrm>
          <a:prstGeom prst="rect">
            <a:avLst/>
          </a:prstGeom>
          <a:noFill/>
          <a:ln w="9525">
            <a:noFill/>
            <a:miter lim="800000"/>
            <a:headEnd/>
            <a:tailEnd/>
          </a:ln>
          <a:effectLst/>
        </p:spPr>
        <p:txBody>
          <a:bodyPr>
            <a:spAutoFit/>
          </a:bodyPr>
          <a:lstStyle/>
          <a:p>
            <a:pPr>
              <a:spcBef>
                <a:spcPct val="50000"/>
              </a:spcBef>
            </a:pPr>
            <a:r>
              <a:rPr lang="en-US" b="1">
                <a:solidFill>
                  <a:srgbClr val="FFFF00"/>
                </a:solidFill>
                <a:latin typeface="Comic Sans MS" pitchFamily="66" charset="0"/>
              </a:rPr>
              <a:t>80</a:t>
            </a:r>
            <a:r>
              <a:rPr lang="en-US" b="1">
                <a:solidFill>
                  <a:srgbClr val="FFFF00"/>
                </a:solidFill>
                <a:latin typeface="Comic Sans MS" pitchFamily="66" charset="0"/>
                <a:cs typeface="Times New Roman" pitchFamily="18" charset="0"/>
              </a:rPr>
              <a:t>º 57.2N 136</a:t>
            </a:r>
            <a:r>
              <a:rPr lang="en-US" b="1">
                <a:solidFill>
                  <a:srgbClr val="FFFF00"/>
                </a:solidFill>
                <a:latin typeface="Comic Sans MS" pitchFamily="66" charset="0"/>
              </a:rPr>
              <a:t>º 00.2W; air temp -8.0º</a:t>
            </a:r>
            <a:r>
              <a:rPr lang="en-US"/>
              <a:t> </a:t>
            </a:r>
            <a:r>
              <a:rPr lang="en-US" b="1">
                <a:solidFill>
                  <a:srgbClr val="FFFF00"/>
                </a:solidFill>
                <a:latin typeface="Comic Sans MS" pitchFamily="66" charset="0"/>
              </a:rPr>
              <a:t>C, wind 4 kts</a:t>
            </a:r>
          </a:p>
        </p:txBody>
      </p:sp>
      <p:sp>
        <p:nvSpPr>
          <p:cNvPr id="7" name="Rectangle 6"/>
          <p:cNvSpPr/>
          <p:nvPr/>
        </p:nvSpPr>
        <p:spPr>
          <a:xfrm>
            <a:off x="2209800" y="914400"/>
            <a:ext cx="4572000" cy="1200329"/>
          </a:xfrm>
          <a:prstGeom prst="rect">
            <a:avLst/>
          </a:prstGeom>
        </p:spPr>
        <p:txBody>
          <a:bodyPr>
            <a:spAutoFit/>
          </a:bodyPr>
          <a:lstStyle/>
          <a:p>
            <a:pPr algn="ctr"/>
            <a:r>
              <a:rPr lang="en-US" b="1" dirty="0" smtClean="0">
                <a:solidFill>
                  <a:srgbClr val="FFFF00"/>
                </a:solidFill>
                <a:latin typeface="Comic Sans MS" pitchFamily="66" charset="0"/>
              </a:rPr>
              <a:t>who are we?</a:t>
            </a:r>
          </a:p>
          <a:p>
            <a:pPr algn="ctr"/>
            <a:r>
              <a:rPr lang="en-US" b="1" dirty="0" smtClean="0">
                <a:solidFill>
                  <a:srgbClr val="FFFF00"/>
                </a:solidFill>
                <a:latin typeface="Comic Sans MS" pitchFamily="66" charset="0"/>
              </a:rPr>
              <a:t>&amp;</a:t>
            </a:r>
          </a:p>
          <a:p>
            <a:pPr algn="ctr"/>
            <a:r>
              <a:rPr lang="en-US" b="1" dirty="0" smtClean="0">
                <a:solidFill>
                  <a:srgbClr val="FFFF00"/>
                </a:solidFill>
                <a:latin typeface="Comic Sans MS" pitchFamily="66" charset="0"/>
              </a:rPr>
              <a:t>who are you?</a:t>
            </a:r>
            <a:endParaRPr lang="en-US" b="1"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6705600" y="609600"/>
            <a:ext cx="1524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D449693-B21D-4B22-9BEE-49D06286995A}" type="datetime1">
              <a:rPr lang="en-US" altLang="en-US" smtClean="0"/>
              <a:pPr/>
              <a:t>4/7/11</a:t>
            </a:fld>
            <a:endParaRPr lang="en-US" altLang="en-US"/>
          </a:p>
        </p:txBody>
      </p:sp>
      <p:sp>
        <p:nvSpPr>
          <p:cNvPr id="5" name="Footer Placeholder 4"/>
          <p:cNvSpPr>
            <a:spLocks noGrp="1"/>
          </p:cNvSpPr>
          <p:nvPr>
            <p:ph type="ftr" sz="quarter" idx="11"/>
          </p:nvPr>
        </p:nvSpPr>
        <p:spPr/>
        <p:txBody>
          <a:bodyPr/>
          <a:lstStyle/>
          <a:p>
            <a:r>
              <a:rPr lang="en-US" altLang="en-US" smtClean="0"/>
              <a:t>Introduction</a:t>
            </a:r>
            <a:endParaRPr lang="en-US" altLang="en-US"/>
          </a:p>
        </p:txBody>
      </p:sp>
      <p:sp>
        <p:nvSpPr>
          <p:cNvPr id="6" name="Slide Number Placeholder 5"/>
          <p:cNvSpPr>
            <a:spLocks noGrp="1"/>
          </p:cNvSpPr>
          <p:nvPr>
            <p:ph type="sldNum" sz="quarter" idx="12"/>
          </p:nvPr>
        </p:nvSpPr>
        <p:spPr/>
        <p:txBody>
          <a:bodyPr/>
          <a:lstStyle/>
          <a:p>
            <a:fld id="{BF471EFE-526C-4CAA-960C-D7B41FCD3699}" type="slidenum">
              <a:rPr lang="en-US" altLang="en-US" smtClean="0"/>
              <a:pPr/>
              <a:t>5</a:t>
            </a:fld>
            <a:endParaRPr lang="en-US" altLang="en-US"/>
          </a:p>
        </p:txBody>
      </p:sp>
      <p:pic>
        <p:nvPicPr>
          <p:cNvPr id="8" name="Picture 7" descr="LAM with pie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28600" y="1676400"/>
            <a:ext cx="8128000" cy="4864100"/>
          </a:xfrm>
          <a:prstGeom prst="rect">
            <a:avLst/>
          </a:prstGeom>
        </p:spPr>
      </p:pic>
      <p:pic>
        <p:nvPicPr>
          <p:cNvPr id="9" name="Picture 8" descr="larryTux.psd"/>
          <p:cNvPicPr>
            <a:picLocks noChangeAspect="1"/>
          </p:cNvPicPr>
          <p:nvPr/>
        </p:nvPicPr>
        <p:blipFill>
          <a:blip r:embed="rId4"/>
          <a:stretch>
            <a:fillRect/>
          </a:stretch>
        </p:blipFill>
        <p:spPr>
          <a:xfrm>
            <a:off x="7010400" y="609600"/>
            <a:ext cx="1703785" cy="4038600"/>
          </a:xfrm>
          <a:prstGeom prst="rect">
            <a:avLst/>
          </a:prstGeom>
        </p:spPr>
      </p:pic>
      <p:pic>
        <p:nvPicPr>
          <p:cNvPr id="10" name="Picture 9" descr="Larry jumping in.JPG"/>
          <p:cNvPicPr>
            <a:picLocks noChangeAspect="1"/>
          </p:cNvPicPr>
          <p:nvPr/>
        </p:nvPicPr>
        <p:blipFill>
          <a:blip r:embed="rId5"/>
          <a:stretch>
            <a:fillRect/>
          </a:stretch>
        </p:blipFill>
        <p:spPr>
          <a:xfrm>
            <a:off x="0" y="0"/>
            <a:ext cx="3314700" cy="4419600"/>
          </a:xfrm>
          <a:prstGeom prst="rect">
            <a:avLst/>
          </a:prstGeom>
        </p:spPr>
      </p:pic>
      <p:pic>
        <p:nvPicPr>
          <p:cNvPr id="11" name="Picture 10" descr="LAM pondering.JPG"/>
          <p:cNvPicPr>
            <a:picLocks noChangeAspect="1"/>
          </p:cNvPicPr>
          <p:nvPr/>
        </p:nvPicPr>
        <p:blipFill>
          <a:blip r:embed="rId6"/>
          <a:stretch>
            <a:fillRect/>
          </a:stretch>
        </p:blipFill>
        <p:spPr>
          <a:xfrm>
            <a:off x="3276600" y="0"/>
            <a:ext cx="3581400" cy="2686050"/>
          </a:xfrm>
          <a:prstGeom prst="rect">
            <a:avLst/>
          </a:prstGeom>
        </p:spPr>
      </p:pic>
      <p:sp>
        <p:nvSpPr>
          <p:cNvPr id="13" name="TextBox 12"/>
          <p:cNvSpPr txBox="1"/>
          <p:nvPr/>
        </p:nvSpPr>
        <p:spPr>
          <a:xfrm>
            <a:off x="1104528" y="5646003"/>
            <a:ext cx="6407674" cy="830997"/>
          </a:xfrm>
          <a:prstGeom prst="rect">
            <a:avLst/>
          </a:prstGeom>
          <a:solidFill>
            <a:schemeClr val="bg2">
              <a:alpha val="53000"/>
            </a:schemeClr>
          </a:solidFill>
        </p:spPr>
        <p:txBody>
          <a:bodyPr wrap="none" rtlCol="0">
            <a:spAutoFit/>
          </a:bodyPr>
          <a:lstStyle/>
          <a:p>
            <a:pPr algn="ctr"/>
            <a:r>
              <a:rPr lang="en-US" dirty="0" smtClean="0"/>
              <a:t>PROF. LARRY MAYER</a:t>
            </a:r>
          </a:p>
          <a:p>
            <a:pPr algn="ctr"/>
            <a:r>
              <a:rPr lang="en-US" dirty="0" smtClean="0"/>
              <a:t>Ph.D., Scripps Institution of Oceanography (1979)</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descr="unfrozen_arctic_ocean.jpg"/>
          <p:cNvPicPr>
            <a:picLocks noChangeAspect="1"/>
          </p:cNvPicPr>
          <p:nvPr/>
        </p:nvPicPr>
        <p:blipFill>
          <a:blip r:embed="rId3"/>
          <a:stretch>
            <a:fillRect/>
          </a:stretch>
        </p:blipFill>
        <p:spPr>
          <a:xfrm>
            <a:off x="838200" y="3733800"/>
            <a:ext cx="5715000" cy="3835400"/>
          </a:xfrm>
          <a:prstGeom prst="rect">
            <a:avLst/>
          </a:prstGeom>
        </p:spPr>
      </p:pic>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8D449693-B21D-4B22-9BEE-49D06286995A}" type="datetime1">
              <a:rPr lang="en-US" altLang="en-US" smtClean="0"/>
              <a:pPr/>
              <a:t>4/7/11</a:t>
            </a:fld>
            <a:endParaRPr lang="en-US" altLang="en-US"/>
          </a:p>
        </p:txBody>
      </p:sp>
      <p:sp>
        <p:nvSpPr>
          <p:cNvPr id="5" name="Footer Placeholder 4"/>
          <p:cNvSpPr>
            <a:spLocks noGrp="1"/>
          </p:cNvSpPr>
          <p:nvPr>
            <p:ph type="ftr" sz="quarter" idx="11"/>
          </p:nvPr>
        </p:nvSpPr>
        <p:spPr/>
        <p:txBody>
          <a:bodyPr/>
          <a:lstStyle/>
          <a:p>
            <a:r>
              <a:rPr lang="en-US" altLang="en-US" smtClean="0"/>
              <a:t>Introduction</a:t>
            </a:r>
            <a:endParaRPr lang="en-US" altLang="en-US"/>
          </a:p>
        </p:txBody>
      </p:sp>
      <p:sp>
        <p:nvSpPr>
          <p:cNvPr id="6" name="Slide Number Placeholder 5"/>
          <p:cNvSpPr>
            <a:spLocks noGrp="1"/>
          </p:cNvSpPr>
          <p:nvPr>
            <p:ph type="sldNum" sz="quarter" idx="12"/>
          </p:nvPr>
        </p:nvSpPr>
        <p:spPr/>
        <p:txBody>
          <a:bodyPr/>
          <a:lstStyle/>
          <a:p>
            <a:fld id="{BF471EFE-526C-4CAA-960C-D7B41FCD3699}" type="slidenum">
              <a:rPr lang="en-US" altLang="en-US" smtClean="0"/>
              <a:pPr/>
              <a:t>6</a:t>
            </a:fld>
            <a:endParaRPr lang="en-US" altLang="en-US"/>
          </a:p>
        </p:txBody>
      </p:sp>
      <p:pic>
        <p:nvPicPr>
          <p:cNvPr id="1026" name="Picture 2" descr="I:\Pics From Tom\IMG_8945.jpg"/>
          <p:cNvPicPr>
            <a:picLocks noGrp="1" noChangeAspect="1" noChangeArrowheads="1"/>
          </p:cNvPicPr>
          <p:nvPr>
            <p:ph idx="1"/>
          </p:nvPr>
        </p:nvPicPr>
        <p:blipFill>
          <a:blip r:embed="rId4" cstate="print"/>
          <a:srcRect/>
          <a:stretch>
            <a:fillRect/>
          </a:stretch>
        </p:blipFill>
        <p:spPr bwMode="auto">
          <a:xfrm>
            <a:off x="0" y="0"/>
            <a:ext cx="4953000" cy="3302000"/>
          </a:xfrm>
          <a:prstGeom prst="rect">
            <a:avLst/>
          </a:prstGeom>
          <a:noFill/>
        </p:spPr>
      </p:pic>
      <p:pic>
        <p:nvPicPr>
          <p:cNvPr id="13" name="Picture 12" descr="healyfromair.jpg"/>
          <p:cNvPicPr>
            <a:picLocks noChangeAspect="1"/>
          </p:cNvPicPr>
          <p:nvPr/>
        </p:nvPicPr>
        <p:blipFill>
          <a:blip r:embed="rId5"/>
          <a:stretch>
            <a:fillRect/>
          </a:stretch>
        </p:blipFill>
        <p:spPr>
          <a:xfrm>
            <a:off x="5833004" y="3124200"/>
            <a:ext cx="3310996" cy="4051983"/>
          </a:xfrm>
          <a:prstGeom prst="rect">
            <a:avLst/>
          </a:prstGeom>
        </p:spPr>
      </p:pic>
      <p:pic>
        <p:nvPicPr>
          <p:cNvPr id="1029" name="Picture 5" descr="H:\_100727013427.tiff"/>
          <p:cNvPicPr>
            <a:picLocks noChangeAspect="1" noChangeArrowheads="1"/>
          </p:cNvPicPr>
          <p:nvPr/>
        </p:nvPicPr>
        <p:blipFill>
          <a:blip r:embed="rId6" cstate="print"/>
          <a:srcRect/>
          <a:stretch>
            <a:fillRect/>
          </a:stretch>
        </p:blipFill>
        <p:spPr bwMode="auto">
          <a:xfrm>
            <a:off x="3962399" y="0"/>
            <a:ext cx="5181601" cy="3124200"/>
          </a:xfrm>
          <a:prstGeom prst="rect">
            <a:avLst/>
          </a:prstGeom>
          <a:noFill/>
        </p:spPr>
      </p:pic>
      <p:pic>
        <p:nvPicPr>
          <p:cNvPr id="1028" name="Picture 4" descr="I:\Pics From Tom\IMG_7974 - Version 2.jpg"/>
          <p:cNvPicPr>
            <a:picLocks noChangeAspect="1" noChangeArrowheads="1"/>
          </p:cNvPicPr>
          <p:nvPr/>
        </p:nvPicPr>
        <p:blipFill>
          <a:blip r:embed="rId7" cstate="print"/>
          <a:srcRect/>
          <a:stretch>
            <a:fillRect/>
          </a:stretch>
        </p:blipFill>
        <p:spPr bwMode="auto">
          <a:xfrm>
            <a:off x="3276600" y="2743200"/>
            <a:ext cx="3583946" cy="2362200"/>
          </a:xfrm>
          <a:prstGeom prst="rect">
            <a:avLst/>
          </a:prstGeom>
          <a:noFill/>
        </p:spPr>
      </p:pic>
      <p:pic>
        <p:nvPicPr>
          <p:cNvPr id="1027" name="Picture 3" descr="I:\Pics From Tom\MVI_9572.jpg"/>
          <p:cNvPicPr>
            <a:picLocks noChangeAspect="1" noChangeArrowheads="1"/>
          </p:cNvPicPr>
          <p:nvPr/>
        </p:nvPicPr>
        <p:blipFill>
          <a:blip r:embed="rId8" cstate="print"/>
          <a:srcRect/>
          <a:stretch>
            <a:fillRect/>
          </a:stretch>
        </p:blipFill>
        <p:spPr bwMode="auto">
          <a:xfrm>
            <a:off x="-457200" y="3048000"/>
            <a:ext cx="4605865" cy="2590800"/>
          </a:xfrm>
          <a:prstGeom prst="rect">
            <a:avLst/>
          </a:prstGeom>
          <a:noFill/>
        </p:spPr>
      </p:pic>
      <p:pic>
        <p:nvPicPr>
          <p:cNvPr id="1030" name="Picture 6" descr="H:\_100726145056.tiff"/>
          <p:cNvPicPr>
            <a:picLocks noChangeAspect="1" noChangeArrowheads="1"/>
          </p:cNvPicPr>
          <p:nvPr/>
        </p:nvPicPr>
        <p:blipFill>
          <a:blip r:embed="rId9" cstate="print"/>
          <a:srcRect/>
          <a:stretch>
            <a:fillRect/>
          </a:stretch>
        </p:blipFill>
        <p:spPr bwMode="auto">
          <a:xfrm>
            <a:off x="0" y="4972050"/>
            <a:ext cx="3505200" cy="18859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2"/>
          <p:cNvSpPr>
            <a:spLocks noGrp="1"/>
          </p:cNvSpPr>
          <p:nvPr>
            <p:ph type="dt" sz="half" idx="10"/>
          </p:nvPr>
        </p:nvSpPr>
        <p:spPr/>
        <p:txBody>
          <a:bodyPr/>
          <a:lstStyle/>
          <a:p>
            <a:fld id="{B6097C30-1E63-40CC-9D18-9677D9B05A09}" type="datetime1">
              <a:rPr lang="en-US" altLang="en-US"/>
              <a:pPr/>
              <a:t>4/7/11</a:t>
            </a:fld>
            <a:endParaRPr lang="en-US" altLang="en-US"/>
          </a:p>
        </p:txBody>
      </p:sp>
      <p:sp>
        <p:nvSpPr>
          <p:cNvPr id="5" name="Footer Placeholder 3"/>
          <p:cNvSpPr>
            <a:spLocks noGrp="1"/>
          </p:cNvSpPr>
          <p:nvPr>
            <p:ph type="ftr" sz="quarter" idx="11"/>
          </p:nvPr>
        </p:nvSpPr>
        <p:spPr/>
        <p:txBody>
          <a:bodyPr/>
          <a:lstStyle/>
          <a:p>
            <a:r>
              <a:rPr lang="en-US" altLang="en-US"/>
              <a:t>Introduction</a:t>
            </a:r>
          </a:p>
        </p:txBody>
      </p:sp>
      <p:sp>
        <p:nvSpPr>
          <p:cNvPr id="6" name="Slide Number Placeholder 4"/>
          <p:cNvSpPr>
            <a:spLocks noGrp="1"/>
          </p:cNvSpPr>
          <p:nvPr>
            <p:ph type="sldNum" sz="quarter" idx="12"/>
          </p:nvPr>
        </p:nvSpPr>
        <p:spPr/>
        <p:txBody>
          <a:bodyPr/>
          <a:lstStyle/>
          <a:p>
            <a:fld id="{DD102E7F-1FA6-4121-A816-2AB6589A24AB}" type="slidenum">
              <a:rPr lang="en-US" altLang="en-US"/>
              <a:pPr/>
              <a:t>7</a:t>
            </a:fld>
            <a:endParaRPr lang="en-US" altLang="en-US"/>
          </a:p>
        </p:txBody>
      </p:sp>
      <p:pic>
        <p:nvPicPr>
          <p:cNvPr id="56326" name="Picture 6"/>
          <p:cNvPicPr>
            <a:picLocks noGrp="1" noChangeAspect="1" noChangeArrowheads="1"/>
          </p:cNvPicPr>
          <p:nvPr>
            <p:ph/>
          </p:nvPr>
        </p:nvPicPr>
        <p:blipFill>
          <a:blip r:embed="rId2" cstate="print"/>
          <a:srcRect/>
          <a:stretch>
            <a:fillRect/>
          </a:stretch>
        </p:blipFill>
        <p:spPr bwMode="auto">
          <a:xfrm>
            <a:off x="4038600" y="1523999"/>
            <a:ext cx="4114800" cy="4958111"/>
          </a:xfrm>
          <a:noFill/>
          <a:ln>
            <a:miter lim="800000"/>
            <a:headEnd/>
            <a:tailEnd/>
          </a:ln>
        </p:spPr>
      </p:pic>
      <p:sp>
        <p:nvSpPr>
          <p:cNvPr id="56327" name="Rectangle 7"/>
          <p:cNvSpPr>
            <a:spLocks noChangeArrowheads="1"/>
          </p:cNvSpPr>
          <p:nvPr/>
        </p:nvSpPr>
        <p:spPr bwMode="auto">
          <a:xfrm>
            <a:off x="381000" y="6096000"/>
            <a:ext cx="3429000" cy="461665"/>
          </a:xfrm>
          <a:prstGeom prst="rect">
            <a:avLst/>
          </a:prstGeom>
          <a:solidFill>
            <a:schemeClr val="bg1"/>
          </a:solidFill>
          <a:ln w="9525">
            <a:noFill/>
            <a:miter lim="800000"/>
            <a:headEnd/>
            <a:tailEnd/>
          </a:ln>
          <a:effectLst/>
        </p:spPr>
        <p:txBody>
          <a:bodyPr wrap="square">
            <a:spAutoFit/>
          </a:bodyPr>
          <a:lstStyle/>
          <a:p>
            <a:r>
              <a:rPr lang="en-US" sz="1200" dirty="0"/>
              <a:t>http://</a:t>
            </a:r>
            <a:r>
              <a:rPr lang="en-US" sz="1200" dirty="0" smtClean="0"/>
              <a:t>www.wired.com/science/planetearth/magazine/1602/mf_continentalshelf?currentPage=2</a:t>
            </a:r>
            <a:endParaRPr lang="en-US" sz="1200" dirty="0"/>
          </a:p>
        </p:txBody>
      </p:sp>
      <p:sp>
        <p:nvSpPr>
          <p:cNvPr id="7" name="TextBox 6"/>
          <p:cNvSpPr txBox="1"/>
          <p:nvPr/>
        </p:nvSpPr>
        <p:spPr>
          <a:xfrm>
            <a:off x="685800" y="1447800"/>
            <a:ext cx="3276600" cy="1477328"/>
          </a:xfrm>
          <a:prstGeom prst="rect">
            <a:avLst/>
          </a:prstGeom>
          <a:noFill/>
        </p:spPr>
        <p:txBody>
          <a:bodyPr wrap="square" rtlCol="0">
            <a:spAutoFit/>
          </a:bodyPr>
          <a:lstStyle/>
          <a:p>
            <a:r>
              <a:rPr lang="en-US" sz="3600" dirty="0" smtClean="0">
                <a:latin typeface="Comic Sans MS" pitchFamily="66" charset="0"/>
              </a:rPr>
              <a:t>JIM……..</a:t>
            </a:r>
          </a:p>
          <a:p>
            <a:pPr algn="ctr"/>
            <a:r>
              <a:rPr lang="en-US" sz="1800" dirty="0" smtClean="0">
                <a:latin typeface="Comic Sans MS" pitchFamily="66" charset="0"/>
              </a:rPr>
              <a:t>Ph.D., Lamont-Doherty Geological Observatory (1973)</a:t>
            </a:r>
            <a:endParaRPr lang="en-US" sz="1800" dirty="0">
              <a:latin typeface="Comic Sans MS" pitchFamily="66" charset="0"/>
            </a:endParaRPr>
          </a:p>
        </p:txBody>
      </p:sp>
      <p:pic>
        <p:nvPicPr>
          <p:cNvPr id="8" name="Picture 4" descr="JVG with Rainbow"/>
          <p:cNvPicPr>
            <a:picLocks noChangeAspect="1" noChangeArrowheads="1"/>
          </p:cNvPicPr>
          <p:nvPr/>
        </p:nvPicPr>
        <p:blipFill>
          <a:blip r:embed="rId3" cstate="print"/>
          <a:srcRect/>
          <a:stretch>
            <a:fillRect/>
          </a:stretch>
        </p:blipFill>
        <p:spPr bwMode="auto">
          <a:xfrm>
            <a:off x="381000" y="2971800"/>
            <a:ext cx="3567555" cy="22098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355725" y="1203325"/>
            <a:ext cx="184150" cy="457200"/>
          </a:xfrm>
          <a:prstGeom prst="rect">
            <a:avLst/>
          </a:prstGeom>
          <a:noFill/>
          <a:ln w="9525">
            <a:noFill/>
            <a:miter lim="800000"/>
            <a:headEnd/>
            <a:tailEnd/>
          </a:ln>
          <a:effectLst/>
        </p:spPr>
        <p:txBody>
          <a:bodyPr wrap="none">
            <a:spAutoFit/>
          </a:bodyPr>
          <a:lstStyle/>
          <a:p>
            <a:pPr eaLnBrk="0" hangingPunct="0"/>
            <a:endParaRPr lang="en-US" sz="2400">
              <a:latin typeface="Times" pitchFamily="18" charset="0"/>
            </a:endParaRPr>
          </a:p>
        </p:txBody>
      </p:sp>
      <p:sp>
        <p:nvSpPr>
          <p:cNvPr id="20483" name="Rectangle 3"/>
          <p:cNvSpPr>
            <a:spLocks noChangeArrowheads="1"/>
          </p:cNvSpPr>
          <p:nvPr/>
        </p:nvSpPr>
        <p:spPr bwMode="auto">
          <a:xfrm>
            <a:off x="0" y="0"/>
            <a:ext cx="9144000" cy="1828800"/>
          </a:xfrm>
          <a:prstGeom prst="rect">
            <a:avLst/>
          </a:prstGeom>
          <a:solidFill>
            <a:srgbClr val="F8F5DD"/>
          </a:solidFill>
          <a:ln w="9525">
            <a:noFill/>
            <a:miter lim="800000"/>
            <a:headEnd/>
            <a:tailEnd/>
          </a:ln>
          <a:effectLst/>
        </p:spPr>
        <p:txBody>
          <a:bodyPr wrap="none" anchor="ctr"/>
          <a:lstStyle/>
          <a:p>
            <a:pPr algn="ctr" eaLnBrk="0" hangingPunct="0"/>
            <a:r>
              <a:rPr lang="en-US" sz="2400">
                <a:latin typeface="Times" pitchFamily="18" charset="0"/>
              </a:rPr>
              <a:t> </a:t>
            </a:r>
          </a:p>
        </p:txBody>
      </p:sp>
      <p:sp>
        <p:nvSpPr>
          <p:cNvPr id="20484" name="Freeform 4"/>
          <p:cNvSpPr>
            <a:spLocks/>
          </p:cNvSpPr>
          <p:nvPr/>
        </p:nvSpPr>
        <p:spPr bwMode="auto">
          <a:xfrm>
            <a:off x="5562600" y="2476500"/>
            <a:ext cx="527050" cy="800100"/>
          </a:xfrm>
          <a:custGeom>
            <a:avLst/>
            <a:gdLst/>
            <a:ahLst/>
            <a:cxnLst>
              <a:cxn ang="0">
                <a:pos x="284" y="344"/>
              </a:cxn>
              <a:cxn ang="0">
                <a:pos x="288" y="388"/>
              </a:cxn>
              <a:cxn ang="0">
                <a:pos x="272" y="412"/>
              </a:cxn>
              <a:cxn ang="0">
                <a:pos x="264" y="424"/>
              </a:cxn>
              <a:cxn ang="0">
                <a:pos x="224" y="476"/>
              </a:cxn>
              <a:cxn ang="0">
                <a:pos x="184" y="504"/>
              </a:cxn>
              <a:cxn ang="0">
                <a:pos x="136" y="496"/>
              </a:cxn>
              <a:cxn ang="0">
                <a:pos x="124" y="484"/>
              </a:cxn>
              <a:cxn ang="0">
                <a:pos x="112" y="480"/>
              </a:cxn>
              <a:cxn ang="0">
                <a:pos x="72" y="416"/>
              </a:cxn>
              <a:cxn ang="0">
                <a:pos x="28" y="324"/>
              </a:cxn>
              <a:cxn ang="0">
                <a:pos x="12" y="256"/>
              </a:cxn>
              <a:cxn ang="0">
                <a:pos x="16" y="216"/>
              </a:cxn>
              <a:cxn ang="0">
                <a:pos x="24" y="192"/>
              </a:cxn>
              <a:cxn ang="0">
                <a:pos x="8" y="128"/>
              </a:cxn>
              <a:cxn ang="0">
                <a:pos x="0" y="104"/>
              </a:cxn>
              <a:cxn ang="0">
                <a:pos x="104" y="36"/>
              </a:cxn>
              <a:cxn ang="0">
                <a:pos x="136" y="0"/>
              </a:cxn>
              <a:cxn ang="0">
                <a:pos x="276" y="28"/>
              </a:cxn>
              <a:cxn ang="0">
                <a:pos x="300" y="76"/>
              </a:cxn>
              <a:cxn ang="0">
                <a:pos x="316" y="108"/>
              </a:cxn>
              <a:cxn ang="0">
                <a:pos x="280" y="344"/>
              </a:cxn>
              <a:cxn ang="0">
                <a:pos x="284" y="344"/>
              </a:cxn>
            </a:cxnLst>
            <a:rect l="0" t="0" r="r" b="b"/>
            <a:pathLst>
              <a:path w="332" h="504">
                <a:moveTo>
                  <a:pt x="284" y="344"/>
                </a:moveTo>
                <a:cubicBezTo>
                  <a:pt x="303" y="357"/>
                  <a:pt x="302" y="351"/>
                  <a:pt x="288" y="388"/>
                </a:cubicBezTo>
                <a:cubicBezTo>
                  <a:pt x="284" y="396"/>
                  <a:pt x="277" y="404"/>
                  <a:pt x="272" y="412"/>
                </a:cubicBezTo>
                <a:cubicBezTo>
                  <a:pt x="269" y="416"/>
                  <a:pt x="264" y="424"/>
                  <a:pt x="264" y="424"/>
                </a:cubicBezTo>
                <a:cubicBezTo>
                  <a:pt x="257" y="450"/>
                  <a:pt x="251" y="466"/>
                  <a:pt x="224" y="476"/>
                </a:cubicBezTo>
                <a:cubicBezTo>
                  <a:pt x="211" y="488"/>
                  <a:pt x="198" y="494"/>
                  <a:pt x="184" y="504"/>
                </a:cubicBezTo>
                <a:cubicBezTo>
                  <a:pt x="168" y="500"/>
                  <a:pt x="151" y="501"/>
                  <a:pt x="136" y="496"/>
                </a:cubicBezTo>
                <a:cubicBezTo>
                  <a:pt x="130" y="494"/>
                  <a:pt x="128" y="487"/>
                  <a:pt x="124" y="484"/>
                </a:cubicBezTo>
                <a:cubicBezTo>
                  <a:pt x="120" y="481"/>
                  <a:pt x="116" y="481"/>
                  <a:pt x="112" y="480"/>
                </a:cubicBezTo>
                <a:cubicBezTo>
                  <a:pt x="104" y="458"/>
                  <a:pt x="88" y="432"/>
                  <a:pt x="72" y="416"/>
                </a:cubicBezTo>
                <a:cubicBezTo>
                  <a:pt x="69" y="383"/>
                  <a:pt x="65" y="336"/>
                  <a:pt x="28" y="324"/>
                </a:cubicBezTo>
                <a:cubicBezTo>
                  <a:pt x="14" y="303"/>
                  <a:pt x="17" y="279"/>
                  <a:pt x="12" y="256"/>
                </a:cubicBezTo>
                <a:cubicBezTo>
                  <a:pt x="13" y="242"/>
                  <a:pt x="13" y="229"/>
                  <a:pt x="16" y="216"/>
                </a:cubicBezTo>
                <a:cubicBezTo>
                  <a:pt x="17" y="207"/>
                  <a:pt x="24" y="192"/>
                  <a:pt x="24" y="192"/>
                </a:cubicBezTo>
                <a:cubicBezTo>
                  <a:pt x="20" y="169"/>
                  <a:pt x="15" y="149"/>
                  <a:pt x="8" y="128"/>
                </a:cubicBezTo>
                <a:cubicBezTo>
                  <a:pt x="5" y="120"/>
                  <a:pt x="0" y="104"/>
                  <a:pt x="0" y="104"/>
                </a:cubicBezTo>
                <a:cubicBezTo>
                  <a:pt x="8" y="50"/>
                  <a:pt x="56" y="47"/>
                  <a:pt x="104" y="36"/>
                </a:cubicBezTo>
                <a:cubicBezTo>
                  <a:pt x="115" y="24"/>
                  <a:pt x="124" y="11"/>
                  <a:pt x="136" y="0"/>
                </a:cubicBezTo>
                <a:cubicBezTo>
                  <a:pt x="186" y="5"/>
                  <a:pt x="229" y="12"/>
                  <a:pt x="276" y="28"/>
                </a:cubicBezTo>
                <a:cubicBezTo>
                  <a:pt x="281" y="45"/>
                  <a:pt x="292" y="59"/>
                  <a:pt x="300" y="76"/>
                </a:cubicBezTo>
                <a:cubicBezTo>
                  <a:pt x="304" y="86"/>
                  <a:pt x="316" y="108"/>
                  <a:pt x="316" y="108"/>
                </a:cubicBezTo>
                <a:cubicBezTo>
                  <a:pt x="314" y="181"/>
                  <a:pt x="332" y="281"/>
                  <a:pt x="280" y="344"/>
                </a:cubicBezTo>
                <a:cubicBezTo>
                  <a:pt x="274" y="360"/>
                  <a:pt x="273" y="359"/>
                  <a:pt x="284" y="344"/>
                </a:cubicBezTo>
                <a:close/>
              </a:path>
            </a:pathLst>
          </a:custGeom>
          <a:solidFill>
            <a:srgbClr val="F8F5DD">
              <a:alpha val="30000"/>
            </a:srgbClr>
          </a:solidFill>
          <a:ln w="9525">
            <a:noFill/>
            <a:round/>
            <a:headEnd/>
            <a:tailEnd/>
          </a:ln>
          <a:effectLst/>
        </p:spPr>
        <p:txBody>
          <a:bodyPr wrap="none" anchor="ctr"/>
          <a:lstStyle/>
          <a:p>
            <a:endParaRPr lang="en-US"/>
          </a:p>
        </p:txBody>
      </p:sp>
      <p:sp>
        <p:nvSpPr>
          <p:cNvPr id="20485" name="Rectangle 5"/>
          <p:cNvSpPr>
            <a:spLocks noChangeArrowheads="1"/>
          </p:cNvSpPr>
          <p:nvPr/>
        </p:nvSpPr>
        <p:spPr bwMode="auto">
          <a:xfrm>
            <a:off x="-685800" y="0"/>
            <a:ext cx="10058400" cy="6858000"/>
          </a:xfrm>
          <a:prstGeom prst="rect">
            <a:avLst/>
          </a:prstGeom>
          <a:solidFill>
            <a:schemeClr val="tx1"/>
          </a:solidFill>
          <a:ln w="9525">
            <a:noFill/>
            <a:miter lim="800000"/>
            <a:headEnd/>
            <a:tailEnd/>
          </a:ln>
          <a:effectLst/>
        </p:spPr>
        <p:txBody>
          <a:bodyPr wrap="none" anchor="ctr"/>
          <a:lstStyle/>
          <a:p>
            <a:pPr algn="ctr"/>
            <a:endParaRPr lang="en-US" sz="2400">
              <a:latin typeface="Times New Roman" pitchFamily="18" charset="0"/>
            </a:endParaRPr>
          </a:p>
        </p:txBody>
      </p:sp>
      <p:sp>
        <p:nvSpPr>
          <p:cNvPr id="20498" name="Rectangle 18"/>
          <p:cNvSpPr>
            <a:spLocks noGrp="1" noChangeArrowheads="1"/>
          </p:cNvSpPr>
          <p:nvPr>
            <p:ph type="subTitle" idx="1"/>
          </p:nvPr>
        </p:nvSpPr>
        <p:spPr/>
        <p:txBody>
          <a:bodyPr/>
          <a:lstStyle/>
          <a:p>
            <a:endParaRPr lang="en-US"/>
          </a:p>
        </p:txBody>
      </p:sp>
      <p:pic>
        <p:nvPicPr>
          <p:cNvPr id="20511" name="Picture 31" descr="Azul"/>
          <p:cNvPicPr>
            <a:picLocks noChangeAspect="1" noChangeArrowheads="1"/>
          </p:cNvPicPr>
          <p:nvPr/>
        </p:nvPicPr>
        <p:blipFill>
          <a:blip r:embed="rId3" cstate="print"/>
          <a:srcRect/>
          <a:stretch>
            <a:fillRect/>
          </a:stretch>
        </p:blipFill>
        <p:spPr bwMode="auto">
          <a:xfrm>
            <a:off x="-685800" y="0"/>
            <a:ext cx="10058400" cy="6858000"/>
          </a:xfrm>
          <a:prstGeom prst="rect">
            <a:avLst/>
          </a:prstGeom>
          <a:noFill/>
        </p:spPr>
      </p:pic>
      <p:pic>
        <p:nvPicPr>
          <p:cNvPr id="20509" name="Picture 29" descr="Bowditch chop"/>
          <p:cNvPicPr>
            <a:picLocks noChangeAspect="1" noChangeArrowheads="1"/>
          </p:cNvPicPr>
          <p:nvPr/>
        </p:nvPicPr>
        <p:blipFill>
          <a:blip r:embed="rId4" cstate="print"/>
          <a:srcRect/>
          <a:stretch>
            <a:fillRect/>
          </a:stretch>
        </p:blipFill>
        <p:spPr bwMode="auto">
          <a:xfrm>
            <a:off x="-152400" y="3048000"/>
            <a:ext cx="3657600" cy="2854325"/>
          </a:xfrm>
          <a:prstGeom prst="rect">
            <a:avLst/>
          </a:prstGeom>
          <a:noFill/>
        </p:spPr>
      </p:pic>
      <p:pic>
        <p:nvPicPr>
          <p:cNvPr id="15" name="Picture 14" descr="lots map.JPG"/>
          <p:cNvPicPr>
            <a:picLocks noChangeAspect="1"/>
          </p:cNvPicPr>
          <p:nvPr/>
        </p:nvPicPr>
        <p:blipFill>
          <a:blip r:embed="rId5"/>
          <a:stretch>
            <a:fillRect/>
          </a:stretch>
        </p:blipFill>
        <p:spPr>
          <a:xfrm>
            <a:off x="3169920" y="-152399"/>
            <a:ext cx="6202680" cy="3679556"/>
          </a:xfrm>
          <a:prstGeom prst="rect">
            <a:avLst/>
          </a:prstGeom>
        </p:spPr>
      </p:pic>
      <p:sp>
        <p:nvSpPr>
          <p:cNvPr id="16" name="Rectangle 15"/>
          <p:cNvSpPr/>
          <p:nvPr/>
        </p:nvSpPr>
        <p:spPr>
          <a:xfrm>
            <a:off x="3200400" y="228600"/>
            <a:ext cx="1219200" cy="838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343400" y="762000"/>
            <a:ext cx="228600" cy="2286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1C9BD6F7-2958-4080-A585-947285522518}" type="datetime1">
              <a:rPr lang="en-US"/>
              <a:pPr/>
              <a:t>4/7/11</a:t>
            </a:fld>
            <a:endParaRPr lang="en-US"/>
          </a:p>
        </p:txBody>
      </p:sp>
      <p:sp>
        <p:nvSpPr>
          <p:cNvPr id="5" name="Footer Placeholder 2"/>
          <p:cNvSpPr>
            <a:spLocks noGrp="1"/>
          </p:cNvSpPr>
          <p:nvPr>
            <p:ph type="ftr" sz="quarter" idx="11"/>
          </p:nvPr>
        </p:nvSpPr>
        <p:spPr/>
        <p:txBody>
          <a:bodyPr/>
          <a:lstStyle/>
          <a:p>
            <a:r>
              <a:rPr lang="en-US"/>
              <a:t>Introduction</a:t>
            </a:r>
          </a:p>
        </p:txBody>
      </p:sp>
      <p:sp>
        <p:nvSpPr>
          <p:cNvPr id="6" name="Slide Number Placeholder 3"/>
          <p:cNvSpPr>
            <a:spLocks noGrp="1"/>
          </p:cNvSpPr>
          <p:nvPr>
            <p:ph type="sldNum" sz="quarter" idx="12"/>
          </p:nvPr>
        </p:nvSpPr>
        <p:spPr/>
        <p:txBody>
          <a:bodyPr/>
          <a:lstStyle/>
          <a:p>
            <a:fld id="{BE30950C-BBAB-4EAA-A217-B0567151B4D9}" type="slidenum">
              <a:rPr lang="en-US"/>
              <a:pPr/>
              <a:t>9</a:t>
            </a:fld>
            <a:endParaRPr lang="en-US"/>
          </a:p>
        </p:txBody>
      </p:sp>
      <p:pic>
        <p:nvPicPr>
          <p:cNvPr id="69636" name="Picture 4" descr="crowd"/>
          <p:cNvPicPr>
            <a:picLocks noChangeAspect="1" noChangeArrowheads="1"/>
          </p:cNvPicPr>
          <p:nvPr/>
        </p:nvPicPr>
        <p:blipFill>
          <a:blip r:embed="rId2" cstate="print"/>
          <a:srcRect/>
          <a:stretch>
            <a:fillRect/>
          </a:stretch>
        </p:blipFill>
        <p:spPr bwMode="auto">
          <a:xfrm>
            <a:off x="0" y="641350"/>
            <a:ext cx="9144000" cy="5556250"/>
          </a:xfrm>
          <a:prstGeom prst="rect">
            <a:avLst/>
          </a:prstGeom>
          <a:noFill/>
        </p:spPr>
      </p:pic>
      <p:sp>
        <p:nvSpPr>
          <p:cNvPr id="69637" name="Text Box 5"/>
          <p:cNvSpPr txBox="1">
            <a:spLocks noChangeArrowheads="1"/>
          </p:cNvSpPr>
          <p:nvPr/>
        </p:nvSpPr>
        <p:spPr bwMode="auto">
          <a:xfrm>
            <a:off x="2209800" y="2438400"/>
            <a:ext cx="5070475" cy="1006475"/>
          </a:xfrm>
          <a:prstGeom prst="rect">
            <a:avLst/>
          </a:prstGeom>
          <a:noFill/>
          <a:ln w="9525">
            <a:noFill/>
            <a:miter lim="800000"/>
            <a:headEnd/>
            <a:tailEnd/>
          </a:ln>
          <a:effectLst/>
        </p:spPr>
        <p:txBody>
          <a:bodyPr wrap="none">
            <a:spAutoFit/>
          </a:bodyPr>
          <a:lstStyle/>
          <a:p>
            <a:r>
              <a:rPr lang="en-US" sz="6000" b="1">
                <a:solidFill>
                  <a:srgbClr val="FFFF00"/>
                </a:solidFill>
                <a:latin typeface="Comic Sans MS" pitchFamily="66" charset="0"/>
              </a:rPr>
              <a:t>who are you?</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1776</TotalTime>
  <Words>1988</Words>
  <Application>Microsoft Macintosh PowerPoint</Application>
  <PresentationFormat>On-screen Show (4:3)</PresentationFormat>
  <Paragraphs>393</Paragraphs>
  <Slides>27</Slides>
  <Notes>21</Notes>
  <HiddenSlides>1</HiddenSlides>
  <MMClips>1</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Ocean Mapping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Larry Mayer</dc:creator>
  <cp:lastModifiedBy>James Gardner</cp:lastModifiedBy>
  <cp:revision>105</cp:revision>
  <dcterms:created xsi:type="dcterms:W3CDTF">2011-04-07T16:10:57Z</dcterms:created>
  <dcterms:modified xsi:type="dcterms:W3CDTF">2011-04-07T16:12:38Z</dcterms:modified>
</cp:coreProperties>
</file>