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notesSlides/notesSlide6.xml" ContentType="application/vnd.openxmlformats-officedocument.presentationml.notesSlide+xml"/>
  <Override PartName="/ppt/notesSlides/notesSlide21.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4"/>
  </p:notesMasterIdLst>
  <p:sldIdLst>
    <p:sldId id="257" r:id="rId2"/>
    <p:sldId id="258" r:id="rId3"/>
    <p:sldId id="259" r:id="rId4"/>
    <p:sldId id="262" r:id="rId5"/>
    <p:sldId id="286" r:id="rId6"/>
    <p:sldId id="260" r:id="rId7"/>
    <p:sldId id="261" r:id="rId8"/>
    <p:sldId id="263" r:id="rId9"/>
    <p:sldId id="264" r:id="rId10"/>
    <p:sldId id="268" r:id="rId11"/>
    <p:sldId id="267" r:id="rId12"/>
    <p:sldId id="270" r:id="rId13"/>
    <p:sldId id="271" r:id="rId14"/>
    <p:sldId id="272" r:id="rId15"/>
    <p:sldId id="273" r:id="rId16"/>
    <p:sldId id="277" r:id="rId17"/>
    <p:sldId id="280" r:id="rId18"/>
    <p:sldId id="281" r:id="rId19"/>
    <p:sldId id="282" r:id="rId20"/>
    <p:sldId id="279" r:id="rId21"/>
    <p:sldId id="285" r:id="rId22"/>
    <p:sldId id="284"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79777" autoAdjust="0"/>
  </p:normalViewPr>
  <p:slideViewPr>
    <p:cSldViewPr snapToGrid="0" snapToObjects="1">
      <p:cViewPr varScale="1">
        <p:scale>
          <a:sx n="101" d="100"/>
          <a:sy n="101" d="100"/>
        </p:scale>
        <p:origin x="-1104"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76D5B7-953C-2E4D-B5F0-182B5393FC6B}" type="datetimeFigureOut">
              <a:rPr lang="en-US" smtClean="0"/>
              <a:pPr/>
              <a:t>1/19/11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01FBD2-59D7-5242-B719-AD14789DFB3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marinecasualty.com/data/MCDATADISC2.zip" TargetMode="External"/><Relationship Id="rId4" Type="http://schemas.openxmlformats.org/officeDocument/2006/relationships/hyperlink" Target="http://homeport.uscg.mil/"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talk represents my opinions only.  The material</a:t>
            </a:r>
            <a:r>
              <a:rPr lang="en-US" baseline="0" dirty="0" smtClean="0"/>
              <a:t> here has not been reviewed by NOAA or the USCG.  </a:t>
            </a:r>
            <a:r>
              <a:rPr lang="en-US" dirty="0" smtClean="0"/>
              <a:t>I worked on the Deepwater</a:t>
            </a:r>
            <a:r>
              <a:rPr lang="en-US" baseline="0" dirty="0" smtClean="0"/>
              <a:t> Horizon incident from NH, but never visited the Gulf of Mexico during April – Sep 2010.  As such, I am likely unaware of much of what transpired in the command centers and on the water.  </a:t>
            </a:r>
            <a:endParaRPr lang="en-US" dirty="0" smtClean="0"/>
          </a:p>
          <a:p>
            <a:endParaRPr lang="en-US" dirty="0" smtClean="0"/>
          </a:p>
          <a:p>
            <a:r>
              <a:rPr lang="en-US" dirty="0" smtClean="0"/>
              <a:t>http://creativecommons.org/licenses/by-nc-sa/3.0/</a:t>
            </a:r>
          </a:p>
          <a:p>
            <a:endParaRPr lang="en-US" dirty="0" smtClean="0"/>
          </a:p>
          <a:p>
            <a:r>
              <a:rPr lang="en-US" dirty="0" smtClean="0"/>
              <a:t>Background image from http://</a:t>
            </a:r>
            <a:r>
              <a:rPr lang="en-US" dirty="0" err="1" smtClean="0"/>
              <a:t>www.flickr.com/photos/deepwaterhorizonresponse</a:t>
            </a:r>
            <a:r>
              <a:rPr lang="en-US" dirty="0" smtClean="0"/>
              <a:t>/</a:t>
            </a:r>
          </a:p>
          <a:p>
            <a:r>
              <a:rPr lang="en-US" dirty="0" smtClean="0"/>
              <a:t>Top right is an</a:t>
            </a:r>
            <a:r>
              <a:rPr lang="en-US" baseline="0" dirty="0" smtClean="0"/>
              <a:t> image of the BP board game from the 1970’s posted on http://</a:t>
            </a:r>
            <a:r>
              <a:rPr lang="en-US" baseline="0" dirty="0" err="1" smtClean="0"/>
              <a:t>gcaptain.com</a:t>
            </a:r>
            <a:endParaRPr lang="en-US" baseline="0" dirty="0" smtClean="0"/>
          </a:p>
          <a:p>
            <a:r>
              <a:rPr lang="en-US" baseline="0" dirty="0" smtClean="0"/>
              <a:t>2</a:t>
            </a:r>
            <a:r>
              <a:rPr lang="en-US" baseline="30000" dirty="0" smtClean="0"/>
              <a:t>nd</a:t>
            </a:r>
            <a:r>
              <a:rPr lang="en-US" baseline="0" dirty="0" smtClean="0"/>
              <a:t> from the top is an AP image by Dave Martin, used without permission</a:t>
            </a:r>
          </a:p>
          <a:p>
            <a:r>
              <a:rPr lang="en-US" baseline="0" dirty="0" smtClean="0"/>
              <a:t>3</a:t>
            </a:r>
            <a:r>
              <a:rPr lang="en-US" baseline="30000" dirty="0" smtClean="0"/>
              <a:t>rd</a:t>
            </a:r>
            <a:r>
              <a:rPr lang="en-US" baseline="0" dirty="0" smtClean="0"/>
              <a:t> from the top is an image from Getting Images/Sean Gardner, used without permission</a:t>
            </a:r>
          </a:p>
          <a:p>
            <a:r>
              <a:rPr lang="en-US" baseline="0" dirty="0" smtClean="0"/>
              <a:t>Bottom right image is a screen capture from the BP video feed during the attempted top kill.</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D8AF9F7-E7F1-5A41-840C-B8D3229C8FE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However,</a:t>
            </a:r>
            <a:r>
              <a:rPr lang="en-US" baseline="0" dirty="0" smtClean="0"/>
              <a:t> one problem with AIS is that not all vessels are outfitted with AIS.  Small pollution response vessels in the US are not currently required to carry any AIS equipment.  We outfitted two Portsmouth Towing response vessels with Class B transceivers so that the command center can track them during boom deployment operations.</a:t>
            </a:r>
          </a:p>
          <a:p>
            <a:endParaRPr lang="en-US" baseline="0" dirty="0" smtClean="0"/>
          </a:p>
          <a:p>
            <a:r>
              <a:rPr lang="en-US" baseline="0" dirty="0" smtClean="0"/>
              <a:t>Photo by Kurt Schwehr</a:t>
            </a:r>
            <a:endParaRPr lang="en-US" dirty="0"/>
          </a:p>
        </p:txBody>
      </p:sp>
      <p:sp>
        <p:nvSpPr>
          <p:cNvPr id="4" name="Slide Number Placeholder 3"/>
          <p:cNvSpPr>
            <a:spLocks noGrp="1"/>
          </p:cNvSpPr>
          <p:nvPr>
            <p:ph type="sldNum" sz="quarter" idx="10"/>
          </p:nvPr>
        </p:nvSpPr>
        <p:spPr/>
        <p:txBody>
          <a:bodyPr/>
          <a:lstStyle/>
          <a:p>
            <a:fld id="{FD8AF9F7-E7F1-5A41-840C-B8D3229C8FE0}"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ERMA, we attempted a fundamental paradigm</a:t>
            </a:r>
            <a:r>
              <a:rPr lang="en-US" baseline="0" dirty="0" smtClean="0"/>
              <a:t> shift.  We focused on a system built around </a:t>
            </a:r>
            <a:r>
              <a:rPr lang="en-US" baseline="0" dirty="0" err="1" smtClean="0"/>
              <a:t>OpenSource</a:t>
            </a:r>
            <a:r>
              <a:rPr lang="en-US" baseline="0" dirty="0" smtClean="0"/>
              <a:t> software and open protocols to allow the system to be much more flexible and to allow us to see the code for any portion of the system.  “Pay walls” can hinder an environmental response at the most time critical portions of the incident.  We wanted to avoid any software license restrictions that might hamper the growth, scaling, or distribution of the ERMA architecture.</a:t>
            </a:r>
          </a:p>
          <a:p>
            <a:endParaRPr lang="en-US" baseline="0" dirty="0" smtClean="0"/>
          </a:p>
          <a:p>
            <a:r>
              <a:rPr lang="en-US" baseline="0" dirty="0" smtClean="0"/>
              <a:t>A great example of the gained flexibility can be seen with Open Street Map (OSM).  If during an incident, a bridge or roadway is damaged to the point were it blocks responders from passing, we can directly edit the OSM data to remove that  road.  If we were to add surface street routing of resources, then we could immediately use the updated roads to bypass that choke point.  Here is a link to show this being done for the 2010 Haiti earthquake response:</a:t>
            </a:r>
          </a:p>
          <a:p>
            <a:endParaRPr lang="en-US" baseline="0" dirty="0" smtClean="0"/>
          </a:p>
          <a:p>
            <a:r>
              <a:rPr lang="en-US" baseline="0" dirty="0" smtClean="0"/>
              <a:t>http://vimeo.com/9182869  </a:t>
            </a:r>
            <a:endParaRPr lang="en-US" dirty="0" smtClean="0"/>
          </a:p>
          <a:p>
            <a:endParaRPr lang="en-US" dirty="0" smtClean="0"/>
          </a:p>
          <a:p>
            <a:r>
              <a:rPr lang="en-US" dirty="0" smtClean="0"/>
              <a:t>In the future, will</a:t>
            </a:r>
            <a:r>
              <a:rPr lang="en-US" baseline="0" dirty="0" smtClean="0"/>
              <a:t> we collaborate with http://</a:t>
            </a:r>
            <a:r>
              <a:rPr lang="en-US" baseline="0" dirty="0" err="1" smtClean="0"/>
              <a:t>www.sahanafoundation.org</a:t>
            </a:r>
            <a:r>
              <a:rPr lang="en-US" baseline="0" dirty="0" smtClean="0"/>
              <a:t>/ and http://</a:t>
            </a:r>
            <a:r>
              <a:rPr lang="en-US" baseline="0" dirty="0" err="1" smtClean="0"/>
              <a:t>www.ushahidi.com</a:t>
            </a:r>
            <a:r>
              <a:rPr lang="en-US" baseline="0" dirty="0" smtClean="0"/>
              <a:t>/?</a:t>
            </a:r>
          </a:p>
          <a:p>
            <a:endParaRPr lang="en-US" baseline="0" dirty="0" smtClean="0"/>
          </a:p>
          <a:p>
            <a:r>
              <a:rPr lang="en-US" baseline="0" dirty="0" smtClean="0"/>
              <a:t>I am sure this list leaves out some important open source projects that are being used as a part of ERMA.</a:t>
            </a:r>
            <a:endParaRPr lang="en-US" dirty="0"/>
          </a:p>
        </p:txBody>
      </p:sp>
      <p:sp>
        <p:nvSpPr>
          <p:cNvPr id="4" name="Slide Number Placeholder 3"/>
          <p:cNvSpPr>
            <a:spLocks noGrp="1"/>
          </p:cNvSpPr>
          <p:nvPr>
            <p:ph type="sldNum" sz="quarter" idx="10"/>
          </p:nvPr>
        </p:nvSpPr>
        <p:spPr/>
        <p:txBody>
          <a:bodyPr/>
          <a:lstStyle/>
          <a:p>
            <a:fld id="{FD8AF9F7-E7F1-5A41-840C-B8D3229C8FE0}"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SONS drill simulated</a:t>
            </a:r>
            <a:r>
              <a:rPr lang="en-US" baseline="0" dirty="0" smtClean="0"/>
              <a:t> a ship leaking oil in the New England area.  </a:t>
            </a:r>
            <a:r>
              <a:rPr lang="en-US" dirty="0" smtClean="0"/>
              <a:t>The bottom</a:t>
            </a:r>
            <a:r>
              <a:rPr lang="en-US" baseline="0" dirty="0" smtClean="0"/>
              <a:t> left is a screenshot from people using ERMA to make decisions about how to best deal with oil in the water.  Bottom right shows just one instance of a team (in this case Logistics) talking to the ERMA team about how they can use the web interface to plan.  Top right shows a spontaneous discussion that started with two USCG responders based on what they saw on a large ERMA LCD monitor setup in the corner.  The top left image shows the unified command team working to make some sort of decision.  I noticed that there wasn’t a single computer display involved in the process and there were no announcements to the room as a result of what ever it was that they were deciding.  There wasn’t even a Blackberry in use during the meeting. </a:t>
            </a:r>
            <a:endParaRPr lang="en-US" dirty="0"/>
          </a:p>
        </p:txBody>
      </p:sp>
      <p:sp>
        <p:nvSpPr>
          <p:cNvPr id="4" name="Slide Number Placeholder 3"/>
          <p:cNvSpPr>
            <a:spLocks noGrp="1"/>
          </p:cNvSpPr>
          <p:nvPr>
            <p:ph type="sldNum" sz="quarter" idx="10"/>
          </p:nvPr>
        </p:nvSpPr>
        <p:spPr/>
        <p:txBody>
          <a:bodyPr/>
          <a:lstStyle/>
          <a:p>
            <a:fld id="{FD8AF9F7-E7F1-5A41-840C-B8D3229C8FE0}"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a:t>
            </a:r>
            <a:r>
              <a:rPr lang="en-US" dirty="0" err="1" smtClean="0"/>
              <a:t>hotwash</a:t>
            </a:r>
            <a:r>
              <a:rPr lang="en-US" dirty="0" smtClean="0"/>
              <a:t>” is a the process of figuring out the areas that need improving,</a:t>
            </a:r>
            <a:r>
              <a:rPr lang="en-US" baseline="0" dirty="0" smtClean="0"/>
              <a:t> detailing them, and figuring out a strategy on how to move forward.  Here are some of my observations from my SONS experience that I prepared to give back to NOAA based on what I saw.  I was just an observer, so I might have missed some important processes, but my basic conclusion was that the integrated team (NOAA, USCG, commercial entities and ERMA) were just not ready for the rapid response required to contain a spill.  It is really hard to create a test realistic enough to get people to act as if there is a real emergency going on.  I’ve seen how hard it is for NASA with Operational Readiness Tests (</a:t>
            </a:r>
            <a:r>
              <a:rPr lang="en-US" baseline="0" dirty="0" err="1" smtClean="0"/>
              <a:t>ORTs</a:t>
            </a:r>
            <a:r>
              <a:rPr lang="en-US" baseline="0" dirty="0" smtClean="0"/>
              <a:t>).   The pressure of a real spill was definitely not present in the atmosphere of the room.  Watching people trying to get information from the field into GIS systems and ERMA was as expected.  People taking notes from voice communication make mistakes or they might not know the proper spelling of challenging local names.</a:t>
            </a:r>
          </a:p>
          <a:p>
            <a:endParaRPr lang="en-US" baseline="0" dirty="0" smtClean="0"/>
          </a:p>
          <a:p>
            <a:r>
              <a:rPr lang="en-US" dirty="0" smtClean="0"/>
              <a:t>http://schwehr.org/blog/archives/2010-03.html#e2010-03-25T19_00_16.txt</a:t>
            </a:r>
          </a:p>
          <a:p>
            <a:r>
              <a:rPr lang="en-US" dirty="0" smtClean="0"/>
              <a:t>http://</a:t>
            </a:r>
            <a:r>
              <a:rPr lang="en-US" dirty="0" err="1" smtClean="0"/>
              <a:t>www.delicious.com/goatbar/sons</a:t>
            </a:r>
            <a:endParaRPr lang="en-US" dirty="0"/>
          </a:p>
        </p:txBody>
      </p:sp>
      <p:sp>
        <p:nvSpPr>
          <p:cNvPr id="4" name="Slide Number Placeholder 3"/>
          <p:cNvSpPr>
            <a:spLocks noGrp="1"/>
          </p:cNvSpPr>
          <p:nvPr>
            <p:ph type="sldNum" sz="quarter" idx="10"/>
          </p:nvPr>
        </p:nvSpPr>
        <p:spPr/>
        <p:txBody>
          <a:bodyPr/>
          <a:lstStyle/>
          <a:p>
            <a:fld id="{FD8AF9F7-E7F1-5A41-840C-B8D3229C8FE0}"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a:t>
            </a:r>
            <a:r>
              <a:rPr lang="en-US" baseline="0" dirty="0" smtClean="0"/>
              <a:t> by July the team had a fully functioning site that had been cloned for the public and hosted by NOAA’s Web Operations Center (WOC).</a:t>
            </a:r>
          </a:p>
          <a:p>
            <a:endParaRPr lang="en-US" baseline="0" dirty="0" smtClean="0"/>
          </a:p>
          <a:p>
            <a:r>
              <a:rPr lang="en-US" dirty="0" smtClean="0"/>
              <a:t>http://</a:t>
            </a:r>
            <a:r>
              <a:rPr lang="en-US" dirty="0" err="1" smtClean="0"/>
              <a:t>www.woc.noaa.gov</a:t>
            </a:r>
            <a:r>
              <a:rPr lang="en-US" dirty="0" smtClean="0"/>
              <a:t>/</a:t>
            </a:r>
            <a:endParaRPr lang="en-US" dirty="0"/>
          </a:p>
        </p:txBody>
      </p:sp>
      <p:sp>
        <p:nvSpPr>
          <p:cNvPr id="4" name="Slide Number Placeholder 3"/>
          <p:cNvSpPr>
            <a:spLocks noGrp="1"/>
          </p:cNvSpPr>
          <p:nvPr>
            <p:ph type="sldNum" sz="quarter" idx="10"/>
          </p:nvPr>
        </p:nvSpPr>
        <p:spPr/>
        <p:txBody>
          <a:bodyPr/>
          <a:lstStyle/>
          <a:p>
            <a:fld id="{FD8AF9F7-E7F1-5A41-840C-B8D3229C8FE0}"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Trying to figure out which ships are involved with the oil spill response effort</a:t>
            </a:r>
            <a:r>
              <a:rPr lang="en-US" baseline="0" dirty="0" smtClean="0"/>
              <a:t> and what their roles are was challenging.  In the initial phases, I got a lot of the ships by watching the news on TV, checking images posted to </a:t>
            </a:r>
            <a:r>
              <a:rPr lang="en-US" baseline="0" dirty="0" err="1" smtClean="0"/>
              <a:t>Flickr</a:t>
            </a:r>
            <a:r>
              <a:rPr lang="en-US" baseline="0" dirty="0" smtClean="0"/>
              <a:t> and talking on the phone to anyone I could get </a:t>
            </a:r>
            <a:r>
              <a:rPr lang="en-US" baseline="0" dirty="0" err="1" smtClean="0"/>
              <a:t>ahold</a:t>
            </a:r>
            <a:r>
              <a:rPr lang="en-US" baseline="0" dirty="0" smtClean="0"/>
              <a:t> of.  This is one of the better response ship lists that I got.  I got lists of hundreds of ships all without MMSI or basic vessel information.  Most of these turned out to be smaller vessels without AIS.  Many of the vessels had names that were ambiguous with several vessels in the area that match the name.  I found a few response vessels with improper names and even response vessels with invalid </a:t>
            </a:r>
            <a:r>
              <a:rPr lang="en-US" baseline="0" dirty="0" err="1" smtClean="0"/>
              <a:t>MMSIs</a:t>
            </a:r>
            <a:r>
              <a:rPr lang="en-US" baseline="0" dirty="0" smtClean="0"/>
              <a:t>.  These obstacles make tracking very challenging.</a:t>
            </a:r>
            <a:endParaRPr lang="en-US" dirty="0"/>
          </a:p>
        </p:txBody>
      </p:sp>
      <p:sp>
        <p:nvSpPr>
          <p:cNvPr id="4" name="Slide Number Placeholder 3"/>
          <p:cNvSpPr>
            <a:spLocks noGrp="1"/>
          </p:cNvSpPr>
          <p:nvPr>
            <p:ph type="sldNum" sz="quarter" idx="10"/>
          </p:nvPr>
        </p:nvSpPr>
        <p:spPr/>
        <p:txBody>
          <a:bodyPr/>
          <a:lstStyle/>
          <a:p>
            <a:fld id="{FD8AF9F7-E7F1-5A41-840C-B8D3229C8FE0}"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an even better example showing hurricane Bonnie</a:t>
            </a:r>
            <a:r>
              <a:rPr lang="en-US" baseline="0" dirty="0" smtClean="0"/>
              <a:t> that threatened to seriously disrupt cleanup operations.  Thankfully, this hurricane came into the area smaller than it could have been.  Here, ERMA can be used to monitor ships as they pull out of the way of the storm.</a:t>
            </a:r>
            <a:endParaRPr lang="en-US" dirty="0"/>
          </a:p>
        </p:txBody>
      </p:sp>
      <p:sp>
        <p:nvSpPr>
          <p:cNvPr id="4" name="Slide Number Placeholder 3"/>
          <p:cNvSpPr>
            <a:spLocks noGrp="1"/>
          </p:cNvSpPr>
          <p:nvPr>
            <p:ph type="sldNum" sz="quarter" idx="10"/>
          </p:nvPr>
        </p:nvSpPr>
        <p:spPr/>
        <p:txBody>
          <a:bodyPr/>
          <a:lstStyle/>
          <a:p>
            <a:fld id="{FD8AF9F7-E7F1-5A41-840C-B8D3229C8FE0}"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a pilot has taken a picture while out in a plane heading to a fire (inset image).  The phone automatically sends the image back to a server with </a:t>
            </a:r>
            <a:r>
              <a:rPr lang="en-US" baseline="0" dirty="0" err="1" smtClean="0"/>
              <a:t>geotagging</a:t>
            </a:r>
            <a:r>
              <a:rPr lang="en-US" baseline="0" dirty="0" smtClean="0"/>
              <a:t> information included.  The server builds a Google Earth visualization that the officer in charge is able to use to follow the fire from the office.  The goal is to put as much of the task into the software and free up the team from having to verbally pass as much information.  This work done at NASA Ames Research Center.  Project lead: Trey Smith.  See also: http://</a:t>
            </a:r>
            <a:r>
              <a:rPr lang="en-US" baseline="0" dirty="0" err="1" smtClean="0"/>
              <a:t>opendatakit.org</a:t>
            </a:r>
            <a:r>
              <a:rPr lang="en-US" baseline="0" dirty="0" smtClean="0"/>
              <a:t>/</a:t>
            </a:r>
          </a:p>
          <a:p>
            <a:endParaRPr lang="en-US" baseline="0" dirty="0" smtClean="0"/>
          </a:p>
          <a:p>
            <a:r>
              <a:rPr lang="en-US" baseline="0" dirty="0" smtClean="0"/>
              <a:t>Workstation photo by Kurt Schwehr</a:t>
            </a:r>
          </a:p>
          <a:p>
            <a:r>
              <a:rPr lang="en-US" baseline="0" dirty="0" smtClean="0"/>
              <a:t>Airborne photo by Cal Fire pilot</a:t>
            </a:r>
            <a:endParaRPr lang="en-US" dirty="0"/>
          </a:p>
        </p:txBody>
      </p:sp>
      <p:sp>
        <p:nvSpPr>
          <p:cNvPr id="4" name="Slide Number Placeholder 3"/>
          <p:cNvSpPr>
            <a:spLocks noGrp="1"/>
          </p:cNvSpPr>
          <p:nvPr>
            <p:ph type="sldNum" sz="quarter" idx="10"/>
          </p:nvPr>
        </p:nvSpPr>
        <p:spPr/>
        <p:txBody>
          <a:bodyPr/>
          <a:lstStyle/>
          <a:p>
            <a:fld id="{FD8AF9F7-E7F1-5A41-840C-B8D3229C8FE0}"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transmission capability will allow systems to send out locations of oil, area closures, and so forth.  Ships in the area will be able to automatically display this information without bothering the mariners using the display.  CCOM has participated in specification of the new AIS messages and run the Right whale AIS notice Project (RAP) for the Boston approaches.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http://vislab-ccom.unh.edu/~schwehr/papers/2010-IMO-SN.1-Circ.289.pdf</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www.listenforwhales.org</a:t>
            </a: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http://vislab-ccom.unh.edu/~schwehr/papers/2009-mcgillivary-IEEEOceans-MTS.pdf</a:t>
            </a:r>
          </a:p>
          <a:p>
            <a:endParaRPr lang="en-US" dirty="0"/>
          </a:p>
        </p:txBody>
      </p:sp>
      <p:sp>
        <p:nvSpPr>
          <p:cNvPr id="4" name="Slide Number Placeholder 3"/>
          <p:cNvSpPr>
            <a:spLocks noGrp="1"/>
          </p:cNvSpPr>
          <p:nvPr>
            <p:ph type="sldNum" sz="quarter" idx="10"/>
          </p:nvPr>
        </p:nvSpPr>
        <p:spPr/>
        <p:txBody>
          <a:bodyPr/>
          <a:lstStyle/>
          <a:p>
            <a:fld id="{FD8AF9F7-E7F1-5A41-840C-B8D3229C8FE0}"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NOAA has been working hard to release hydrographic surveys</a:t>
            </a:r>
            <a:r>
              <a:rPr lang="en-US" baseline="0" dirty="0" smtClean="0"/>
              <a:t> as </a:t>
            </a:r>
            <a:r>
              <a:rPr lang="en-US" baseline="0" dirty="0" err="1" smtClean="0"/>
              <a:t>BAGs</a:t>
            </a:r>
            <a:r>
              <a:rPr lang="en-US" baseline="0" dirty="0" smtClean="0"/>
              <a:t>.  These are great data products, but are primarily focused on shipping lanes.  Trouble usually happens outside of shipping lanes.</a:t>
            </a:r>
          </a:p>
          <a:p>
            <a:endParaRPr lang="en-US" baseline="0" dirty="0" smtClean="0"/>
          </a:p>
          <a:p>
            <a:r>
              <a:rPr lang="en-US" baseline="0" dirty="0" err="1" smtClean="0"/>
              <a:t>BAGs</a:t>
            </a:r>
            <a:r>
              <a:rPr lang="en-US" baseline="0" dirty="0" smtClean="0"/>
              <a:t> website: http://</a:t>
            </a:r>
            <a:r>
              <a:rPr lang="en-US" baseline="0" dirty="0" err="1" smtClean="0"/>
              <a:t>www.opennavsurf.org</a:t>
            </a:r>
            <a:r>
              <a:rPr lang="en-US" baseline="0" dirty="0" smtClean="0"/>
              <a:t>/</a:t>
            </a:r>
          </a:p>
          <a:p>
            <a:r>
              <a:rPr lang="en-US" dirty="0" smtClean="0"/>
              <a:t>http://</a:t>
            </a:r>
            <a:r>
              <a:rPr lang="en-US" dirty="0" err="1" smtClean="0"/>
              <a:t>www.youtube.com/watch?v</a:t>
            </a:r>
            <a:r>
              <a:rPr lang="en-US" dirty="0" smtClean="0"/>
              <a:t>=7fOTlqqQ5O4</a:t>
            </a:r>
            <a:endParaRPr lang="en-US" dirty="0"/>
          </a:p>
        </p:txBody>
      </p:sp>
      <p:sp>
        <p:nvSpPr>
          <p:cNvPr id="4" name="Slide Number Placeholder 3"/>
          <p:cNvSpPr>
            <a:spLocks noGrp="1"/>
          </p:cNvSpPr>
          <p:nvPr>
            <p:ph type="sldNum" sz="quarter" idx="10"/>
          </p:nvPr>
        </p:nvSpPr>
        <p:spPr/>
        <p:txBody>
          <a:bodyPr/>
          <a:lstStyle/>
          <a:p>
            <a:fld id="{FD8AF9F7-E7F1-5A41-840C-B8D3229C8FE0}"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 people contributed to the code,</a:t>
            </a:r>
            <a:r>
              <a:rPr lang="en-US" baseline="0" dirty="0" smtClean="0"/>
              <a:t> material, time, and money to the development of ERMA and the data sources that drive the system.  There are too many to name here.</a:t>
            </a:r>
            <a:endParaRPr lang="en-US" dirty="0" smtClean="0"/>
          </a:p>
          <a:p>
            <a:endParaRPr lang="en-US" dirty="0" smtClean="0"/>
          </a:p>
          <a:p>
            <a:r>
              <a:rPr lang="en-US" dirty="0" smtClean="0"/>
              <a:t>I am sure I have missed</a:t>
            </a:r>
            <a:r>
              <a:rPr lang="en-US" baseline="0" dirty="0" smtClean="0"/>
              <a:t> a number of key people.  I apologize to anyone that I have missed.  I have not had a chance to meet most of the people despite spending months of time with some of them on IRC chats at all hours.</a:t>
            </a:r>
          </a:p>
          <a:p>
            <a:endParaRPr lang="en-US" baseline="0" dirty="0" smtClean="0"/>
          </a:p>
          <a:p>
            <a:r>
              <a:rPr lang="en-US" dirty="0" smtClean="0"/>
              <a:t>http://</a:t>
            </a:r>
            <a:r>
              <a:rPr lang="en-US" dirty="0" err="1" smtClean="0"/>
              <a:t>www.crrc.unh.edu/erma/index.html</a:t>
            </a:r>
            <a:endParaRPr lang="en-US" dirty="0"/>
          </a:p>
        </p:txBody>
      </p:sp>
      <p:sp>
        <p:nvSpPr>
          <p:cNvPr id="4" name="Slide Number Placeholder 3"/>
          <p:cNvSpPr>
            <a:spLocks noGrp="1"/>
          </p:cNvSpPr>
          <p:nvPr>
            <p:ph type="sldNum" sz="quarter" idx="10"/>
          </p:nvPr>
        </p:nvSpPr>
        <p:spPr/>
        <p:txBody>
          <a:bodyPr/>
          <a:lstStyle/>
          <a:p>
            <a:fld id="{FD8AF9F7-E7F1-5A41-840C-B8D3229C8FE0}"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long hall of the</a:t>
            </a:r>
            <a:r>
              <a:rPr lang="en-US" baseline="0" dirty="0" smtClean="0"/>
              <a:t> DWH incident has people tired, but the length of the incident has given systems and teams a chance to try to improve their processes.  The problem is that every incident is unique, with its own challenges.  As time goes on, we will loose the hard won skills that we acquired from the gulf incident.</a:t>
            </a:r>
            <a:endParaRPr lang="en-US" dirty="0"/>
          </a:p>
        </p:txBody>
      </p:sp>
      <p:sp>
        <p:nvSpPr>
          <p:cNvPr id="4" name="Slide Number Placeholder 3"/>
          <p:cNvSpPr>
            <a:spLocks noGrp="1"/>
          </p:cNvSpPr>
          <p:nvPr>
            <p:ph type="sldNum" sz="quarter" idx="10"/>
          </p:nvPr>
        </p:nvSpPr>
        <p:spPr/>
        <p:txBody>
          <a:bodyPr/>
          <a:lstStyle/>
          <a:p>
            <a:fld id="{FD8AF9F7-E7F1-5A41-840C-B8D3229C8FE0}"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are many more lessons to be had, but here are some things that I believe will start discussion.  Please post and/or send me lessons that you think we have or should learn.</a:t>
            </a:r>
          </a:p>
          <a:p>
            <a:endParaRPr lang="en-US" baseline="0" dirty="0" smtClean="0"/>
          </a:p>
          <a:p>
            <a:r>
              <a:rPr lang="en-US" baseline="0" dirty="0" smtClean="0"/>
              <a:t>e.g.</a:t>
            </a:r>
          </a:p>
          <a:p>
            <a:r>
              <a:rPr lang="en-US" baseline="0" dirty="0" smtClean="0"/>
              <a:t>- We should have AIS from a couple response vessels forwarded through satellite to supplement normal stations</a:t>
            </a:r>
          </a:p>
        </p:txBody>
      </p:sp>
      <p:sp>
        <p:nvSpPr>
          <p:cNvPr id="4" name="Slide Number Placeholder 3"/>
          <p:cNvSpPr>
            <a:spLocks noGrp="1"/>
          </p:cNvSpPr>
          <p:nvPr>
            <p:ph type="sldNum" sz="quarter" idx="10"/>
          </p:nvPr>
        </p:nvSpPr>
        <p:spPr/>
        <p:txBody>
          <a:bodyPr/>
          <a:lstStyle/>
          <a:p>
            <a:fld id="{3601FBD2-59D7-5242-B719-AD14789DFB30}"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work on the Chart of the Future where we are Charting the Future.  Let’s all work towards keeping the ocean a great place</a:t>
            </a:r>
            <a:r>
              <a:rPr lang="en-US" baseline="0" dirty="0" smtClean="0"/>
              <a:t> to work and visit.</a:t>
            </a:r>
            <a:endParaRPr lang="en-US" dirty="0"/>
          </a:p>
        </p:txBody>
      </p:sp>
      <p:sp>
        <p:nvSpPr>
          <p:cNvPr id="4" name="Slide Number Placeholder 3"/>
          <p:cNvSpPr>
            <a:spLocks noGrp="1"/>
          </p:cNvSpPr>
          <p:nvPr>
            <p:ph type="sldNum" sz="quarter" idx="10"/>
          </p:nvPr>
        </p:nvSpPr>
        <p:spPr/>
        <p:txBody>
          <a:bodyPr/>
          <a:lstStyle/>
          <a:p>
            <a:fld id="{FD8AF9F7-E7F1-5A41-840C-B8D3229C8FE0}" type="slidenum">
              <a:rPr lang="en-US" smtClean="0"/>
              <a:pPr/>
              <a:t>22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important to state any possible conflicts of interest.  I</a:t>
            </a:r>
            <a:r>
              <a:rPr lang="en-US" baseline="0" dirty="0" smtClean="0"/>
              <a:t> would like to be as open as possible about my background so that readers can make their own judgment as to if I am biased.  Much of my time recently has been funded by NOAA’s Office of Coast Survey (OCS), the Gateway/Neptune LNG terminals through Cornell, and NASA JPL.  I have not received any funding through the USCG.</a:t>
            </a:r>
            <a:endParaRPr lang="en-US" dirty="0"/>
          </a:p>
        </p:txBody>
      </p:sp>
      <p:sp>
        <p:nvSpPr>
          <p:cNvPr id="4" name="Slide Number Placeholder 3"/>
          <p:cNvSpPr>
            <a:spLocks noGrp="1"/>
          </p:cNvSpPr>
          <p:nvPr>
            <p:ph type="sldNum" sz="quarter" idx="10"/>
          </p:nvPr>
        </p:nvSpPr>
        <p:spPr/>
        <p:txBody>
          <a:bodyPr/>
          <a:lstStyle/>
          <a:p>
            <a:fld id="{FD8AF9F7-E7F1-5A41-840C-B8D3229C8FE0}"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Mariners have been evaluating</a:t>
            </a:r>
            <a:r>
              <a:rPr lang="en-US" baseline="0" dirty="0" smtClean="0"/>
              <a:t> risk for as long as there have been ships at sea.  Shown here is a “source data diagram” from a British Admiralty chart.  Mariners are supposed to used the date of the survey to infer how confident they should be about how accurately the chart represents the current bathymetry in that particular area.  It’s a start, but it nearly impossible for a mariner to make any quantitative assessment of risk of a planned route using a source data diagram.  The inset photo shows NOAA Cdr </a:t>
            </a:r>
            <a:r>
              <a:rPr lang="en-US" baseline="0" dirty="0" err="1" smtClean="0"/>
              <a:t>Shep</a:t>
            </a:r>
            <a:r>
              <a:rPr lang="en-US" baseline="0" dirty="0" smtClean="0"/>
              <a:t> Smith verifying the “ship’s” position in a simulator room at Kings Point Maritime Academy. </a:t>
            </a:r>
          </a:p>
          <a:p>
            <a:endParaRPr lang="en-US" baseline="0" dirty="0" smtClean="0"/>
          </a:p>
          <a:p>
            <a:r>
              <a:rPr lang="en-US" baseline="0" dirty="0" smtClean="0"/>
              <a:t>Photo by Kurt Schwehr</a:t>
            </a:r>
            <a:endParaRPr lang="en-US" dirty="0"/>
          </a:p>
        </p:txBody>
      </p:sp>
      <p:sp>
        <p:nvSpPr>
          <p:cNvPr id="4" name="Slide Number Placeholder 3"/>
          <p:cNvSpPr>
            <a:spLocks noGrp="1"/>
          </p:cNvSpPr>
          <p:nvPr>
            <p:ph type="sldNum" sz="quarter" idx="10"/>
          </p:nvPr>
        </p:nvSpPr>
        <p:spPr/>
        <p:txBody>
          <a:bodyPr/>
          <a:lstStyle/>
          <a:p>
            <a:fld id="{FD8AF9F7-E7F1-5A41-840C-B8D3229C8FE0}"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public version of the USCG </a:t>
            </a:r>
            <a:r>
              <a:rPr lang="en-US" b="1" dirty="0" smtClean="0"/>
              <a:t>Marine Information for Safety and Law Enforcement</a:t>
            </a:r>
            <a:r>
              <a:rPr lang="en-US" dirty="0" smtClean="0"/>
              <a:t>   http://</a:t>
            </a:r>
            <a:r>
              <a:rPr lang="en-US" dirty="0" err="1" smtClean="0"/>
              <a:t>en.wikipedia.org</a:t>
            </a:r>
            <a:r>
              <a:rPr lang="en-US" dirty="0" smtClean="0"/>
              <a:t>/wiki/MISLE</a:t>
            </a:r>
          </a:p>
          <a:p>
            <a:r>
              <a:rPr lang="en-US" dirty="0" smtClean="0"/>
              <a:t>http://schwehr.org/blog/archives/2011-01.html#e2011-01-12T15_28_32.txt</a:t>
            </a:r>
          </a:p>
          <a:p>
            <a:r>
              <a:rPr lang="en-US" dirty="0" smtClean="0">
                <a:hlinkClick r:id="rId3"/>
              </a:rPr>
              <a:t>http://marinecasualty.com/data/MCDATADISC2.zip</a:t>
            </a:r>
            <a:endParaRPr lang="en-US" dirty="0" smtClean="0"/>
          </a:p>
          <a:p>
            <a:r>
              <a:rPr lang="en-US" dirty="0" smtClean="0"/>
              <a:t>Go to the Homeport site: </a:t>
            </a:r>
            <a:r>
              <a:rPr lang="en-US" dirty="0" smtClean="0">
                <a:hlinkClick r:id="rId4"/>
              </a:rPr>
              <a:t>http://homeport.uscg.mil/</a:t>
            </a:r>
            <a:r>
              <a:rPr lang="en-US" dirty="0" smtClean="0"/>
              <a:t> </a:t>
            </a:r>
          </a:p>
          <a:p>
            <a:r>
              <a:rPr lang="en-US" dirty="0" smtClean="0"/>
              <a:t>Once there click on the following links on the left frame of the page. </a:t>
            </a:r>
          </a:p>
          <a:p>
            <a:pPr marL="228600" indent="-228600">
              <a:buAutoNum type="arabicPeriod"/>
            </a:pPr>
            <a:r>
              <a:rPr lang="en-US" dirty="0" smtClean="0"/>
              <a:t>Investigations </a:t>
            </a:r>
          </a:p>
          <a:p>
            <a:pPr marL="228600" indent="-228600">
              <a:buAutoNum type="arabicPeriod"/>
            </a:pPr>
            <a:r>
              <a:rPr lang="en-US" dirty="0" smtClean="0"/>
              <a:t>Marine Casualty/Pollution Investigations </a:t>
            </a:r>
          </a:p>
          <a:p>
            <a:pPr marL="228600" indent="-228600">
              <a:buAutoNum type="arabicPeriod"/>
            </a:pPr>
            <a:r>
              <a:rPr lang="en-US" dirty="0" smtClean="0"/>
              <a:t>Marine Casualty and Pollution Data for Researchers </a:t>
            </a:r>
            <a:endParaRPr lang="en-US" dirty="0"/>
          </a:p>
        </p:txBody>
      </p:sp>
      <p:sp>
        <p:nvSpPr>
          <p:cNvPr id="4" name="Slide Number Placeholder 3"/>
          <p:cNvSpPr>
            <a:spLocks noGrp="1"/>
          </p:cNvSpPr>
          <p:nvPr>
            <p:ph type="sldNum" sz="quarter" idx="10"/>
          </p:nvPr>
        </p:nvSpPr>
        <p:spPr/>
        <p:txBody>
          <a:bodyPr/>
          <a:lstStyle/>
          <a:p>
            <a:fld id="{3601FBD2-59D7-5242-B719-AD14789DFB30}"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Cosco</a:t>
            </a:r>
            <a:r>
              <a:rPr lang="en-US" dirty="0" smtClean="0"/>
              <a:t> </a:t>
            </a:r>
            <a:r>
              <a:rPr lang="en-US" dirty="0" err="1" smtClean="0"/>
              <a:t>Busan</a:t>
            </a:r>
            <a:r>
              <a:rPr lang="en-US" dirty="0" smtClean="0"/>
              <a:t> received</a:t>
            </a:r>
            <a:r>
              <a:rPr lang="en-US" baseline="0" dirty="0" smtClean="0"/>
              <a:t> a huge amount of press time due to occurring in the San Francisco Bay – a densely populated area.  Quick response has the potential for many incidents to greatly reduce the environmental impact.</a:t>
            </a:r>
            <a:endParaRPr lang="en-US" dirty="0" smtClean="0"/>
          </a:p>
          <a:p>
            <a:endParaRPr lang="en-US" dirty="0" smtClean="0"/>
          </a:p>
          <a:p>
            <a:r>
              <a:rPr lang="en-US" dirty="0" smtClean="0"/>
              <a:t>http://</a:t>
            </a:r>
            <a:r>
              <a:rPr lang="en-US" dirty="0" err="1" smtClean="0"/>
              <a:t>en.wikipedia.org/wiki/COSCO_Busan_oil_spill</a:t>
            </a:r>
            <a:r>
              <a:rPr lang="en-US" dirty="0" smtClean="0"/>
              <a:t>  7-Nov-2007  53,500 </a:t>
            </a:r>
            <a:r>
              <a:rPr lang="en-US" dirty="0" err="1" smtClean="0"/>
              <a:t>USgal</a:t>
            </a:r>
            <a:r>
              <a:rPr lang="en-US" dirty="0" smtClean="0"/>
              <a:t> (203,000 </a:t>
            </a:r>
            <a:r>
              <a:rPr lang="en-US" dirty="0" err="1" smtClean="0"/>
              <a:t>l</a:t>
            </a:r>
            <a:r>
              <a:rPr lang="en-US" dirty="0" smtClean="0"/>
              <a:t>) of</a:t>
            </a:r>
            <a:r>
              <a:rPr lang="en-US" baseline="0" dirty="0" smtClean="0"/>
              <a:t> bunker fuel</a:t>
            </a:r>
          </a:p>
          <a:p>
            <a:r>
              <a:rPr lang="en-US" baseline="0" dirty="0" smtClean="0"/>
              <a:t>Image from USCG</a:t>
            </a:r>
            <a:endParaRPr lang="en-US" dirty="0"/>
          </a:p>
        </p:txBody>
      </p:sp>
      <p:sp>
        <p:nvSpPr>
          <p:cNvPr id="4" name="Slide Number Placeholder 3"/>
          <p:cNvSpPr>
            <a:spLocks noGrp="1"/>
          </p:cNvSpPr>
          <p:nvPr>
            <p:ph type="sldNum" sz="quarter" idx="10"/>
          </p:nvPr>
        </p:nvSpPr>
        <p:spPr/>
        <p:txBody>
          <a:bodyPr/>
          <a:lstStyle/>
          <a:p>
            <a:fld id="{FD8AF9F7-E7F1-5A41-840C-B8D3229C8FE0}"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new requirement for many vessels to carry</a:t>
            </a:r>
            <a:r>
              <a:rPr lang="en-US" baseline="0" dirty="0" smtClean="0"/>
              <a:t> Automatic Identification System (AIS) transceivers, the community can now track vessels in real time and analyze what happened after the fact.  Surprisingly in this case (2007), the USCG asked for a copy of my visualization.  This surprised me as several USCG officers had previously informed me that they had this capability available to them through MISLE.  This led me to question if MISLE was capable of handling emergency response.  Not only can non-USCG staff not view the interface, it appeared to not have the capabilities required by the internal USCG users.</a:t>
            </a:r>
            <a:endParaRPr lang="en-US" dirty="0" smtClean="0"/>
          </a:p>
          <a:p>
            <a:endParaRPr lang="en-US" dirty="0" smtClean="0"/>
          </a:p>
          <a:p>
            <a:r>
              <a:rPr lang="en-US" dirty="0" smtClean="0"/>
              <a:t>USCG RDC AIS feed with</a:t>
            </a:r>
            <a:r>
              <a:rPr lang="en-US" baseline="0" dirty="0" smtClean="0"/>
              <a:t> 1 sample per minute viewed in Google Earth.  Processed with my </a:t>
            </a:r>
            <a:r>
              <a:rPr lang="en-US" baseline="0" dirty="0" err="1" smtClean="0"/>
              <a:t>noaadata</a:t>
            </a:r>
            <a:r>
              <a:rPr lang="en-US" baseline="0" dirty="0" smtClean="0"/>
              <a:t> software.</a:t>
            </a:r>
          </a:p>
          <a:p>
            <a:endParaRPr lang="en-US" baseline="0" dirty="0" smtClean="0"/>
          </a:p>
          <a:p>
            <a:r>
              <a:rPr lang="en-US" baseline="0" dirty="0" smtClean="0"/>
              <a:t>Image by Kurt Schwehr</a:t>
            </a:r>
            <a:endParaRPr lang="en-US" dirty="0"/>
          </a:p>
        </p:txBody>
      </p:sp>
      <p:sp>
        <p:nvSpPr>
          <p:cNvPr id="4" name="Slide Number Placeholder 3"/>
          <p:cNvSpPr>
            <a:spLocks noGrp="1"/>
          </p:cNvSpPr>
          <p:nvPr>
            <p:ph type="sldNum" sz="quarter" idx="10"/>
          </p:nvPr>
        </p:nvSpPr>
        <p:spPr/>
        <p:txBody>
          <a:bodyPr/>
          <a:lstStyle/>
          <a:p>
            <a:fld id="{FD8AF9F7-E7F1-5A41-840C-B8D3229C8FE0}"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visualization of tanker</a:t>
            </a:r>
            <a:r>
              <a:rPr lang="en-US" baseline="0" dirty="0" smtClean="0"/>
              <a:t> traffic coming in to Boston, MA through the </a:t>
            </a:r>
            <a:r>
              <a:rPr lang="en-US" baseline="0" dirty="0" err="1" smtClean="0"/>
              <a:t>Stellwagen</a:t>
            </a:r>
            <a:r>
              <a:rPr lang="en-US" baseline="0" dirty="0" smtClean="0"/>
              <a:t> Bank National Marine Sanctuary based on AIS ship traffic recorded for an entire year (2006).  If we know where ships are traveling, we can evaluate the likely impact of those vessels and what the chances of an incident are.</a:t>
            </a:r>
          </a:p>
          <a:p>
            <a:endParaRPr lang="en-US" baseline="0" dirty="0" smtClean="0"/>
          </a:p>
          <a:p>
            <a:r>
              <a:rPr lang="en-US" baseline="0" dirty="0" smtClean="0"/>
              <a:t>Data processing by Kurt Schwehr.  Visualization by Michael Thompson.</a:t>
            </a:r>
          </a:p>
          <a:p>
            <a:endParaRPr lang="en-US" baseline="0" dirty="0" smtClean="0"/>
          </a:p>
          <a:p>
            <a:r>
              <a:rPr lang="en-US" dirty="0" smtClean="0"/>
              <a:t>Hatch, L., C. Clark, R. Merrick, S. Van </a:t>
            </a:r>
            <a:r>
              <a:rPr lang="en-US" dirty="0" err="1" smtClean="0"/>
              <a:t>Parijs</a:t>
            </a:r>
            <a:r>
              <a:rPr lang="en-US" dirty="0" smtClean="0"/>
              <a:t>, D. </a:t>
            </a:r>
            <a:r>
              <a:rPr lang="en-US" dirty="0" err="1" smtClean="0"/>
              <a:t>Ponirakis</a:t>
            </a:r>
            <a:r>
              <a:rPr lang="en-US" dirty="0" smtClean="0"/>
              <a:t>, K. Schwehr, M. Thompson, D. Wiley, Characterizing the Relative Contributions of Large Vessels to Total Ocean Noise Fields: A Case Study Using the Gerry E. </a:t>
            </a:r>
            <a:r>
              <a:rPr lang="en-US" dirty="0" err="1" smtClean="0"/>
              <a:t>Studds</a:t>
            </a:r>
            <a:r>
              <a:rPr lang="en-US" dirty="0" smtClean="0"/>
              <a:t> </a:t>
            </a:r>
            <a:r>
              <a:rPr lang="en-US" dirty="0" err="1" smtClean="0"/>
              <a:t>Stellwagen</a:t>
            </a:r>
            <a:r>
              <a:rPr lang="en-US" dirty="0" smtClean="0"/>
              <a:t> Bank National Marine Sanctuary, Environmental Management, 42(5), 735-52, Nov 2008.</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http://vislab-ccom.unh.edu/~schwehr/papers/hatch2008-vessel-noise.pdf</a:t>
            </a:r>
          </a:p>
        </p:txBody>
      </p:sp>
      <p:sp>
        <p:nvSpPr>
          <p:cNvPr id="4" name="Slide Number Placeholder 3"/>
          <p:cNvSpPr>
            <a:spLocks noGrp="1"/>
          </p:cNvSpPr>
          <p:nvPr>
            <p:ph type="sldNum" sz="quarter" idx="10"/>
          </p:nvPr>
        </p:nvSpPr>
        <p:spPr/>
        <p:txBody>
          <a:bodyPr/>
          <a:lstStyle/>
          <a:p>
            <a:fld id="{FD8AF9F7-E7F1-5A41-840C-B8D3229C8FE0}"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worst problem with these kinds of documents is that they are typically printed.  Note here that the oil on the water comes from an </a:t>
            </a:r>
            <a:r>
              <a:rPr lang="en-US" dirty="0" err="1" smtClean="0"/>
              <a:t>overflight</a:t>
            </a:r>
            <a:r>
              <a:rPr lang="en-US" baseline="0" dirty="0" smtClean="0"/>
              <a:t> that occurred on April 28.  The situation map was then created on April 29.   If the document was then distributed via email and handouts, people may be getting that information over the next 24-48 hours.  At the rate that oil is likely to move around in the ocean, how long is this information likely to be relevant?</a:t>
            </a:r>
            <a:endParaRPr lang="en-US" dirty="0" smtClean="0"/>
          </a:p>
          <a:p>
            <a:endParaRPr lang="en-US" dirty="0" smtClean="0"/>
          </a:p>
          <a:p>
            <a:r>
              <a:rPr lang="en-US" dirty="0" smtClean="0"/>
              <a:t>http://www.flickr.com/photos/deepwaterhorizonresponse/4578070653/</a:t>
            </a:r>
            <a:endParaRPr lang="en-US" dirty="0"/>
          </a:p>
        </p:txBody>
      </p:sp>
      <p:sp>
        <p:nvSpPr>
          <p:cNvPr id="4" name="Slide Number Placeholder 3"/>
          <p:cNvSpPr>
            <a:spLocks noGrp="1"/>
          </p:cNvSpPr>
          <p:nvPr>
            <p:ph type="sldNum" sz="quarter" idx="10"/>
          </p:nvPr>
        </p:nvSpPr>
        <p:spPr/>
        <p:txBody>
          <a:bodyPr/>
          <a:lstStyle/>
          <a:p>
            <a:fld id="{FD8AF9F7-E7F1-5A41-840C-B8D3229C8FE0}"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E55019-F202-8B40-9FE1-C24C3A16601B}" type="datetimeFigureOut">
              <a:rPr lang="en-US" smtClean="0"/>
              <a:pPr/>
              <a:t>1/19/11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AEC79-B6CF-9B42-853F-AD845D92D7D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55019-F202-8B40-9FE1-C24C3A16601B}" type="datetimeFigureOut">
              <a:rPr lang="en-US" smtClean="0"/>
              <a:pPr/>
              <a:t>1/19/11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AEC79-B6CF-9B42-853F-AD845D92D7D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55019-F202-8B40-9FE1-C24C3A16601B}" type="datetimeFigureOut">
              <a:rPr lang="en-US" smtClean="0"/>
              <a:pPr/>
              <a:t>1/19/11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AEC79-B6CF-9B42-853F-AD845D92D7D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55019-F202-8B40-9FE1-C24C3A16601B}" type="datetimeFigureOut">
              <a:rPr lang="en-US" smtClean="0"/>
              <a:pPr/>
              <a:t>1/19/11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AEC79-B6CF-9B42-853F-AD845D92D7D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E55019-F202-8B40-9FE1-C24C3A16601B}" type="datetimeFigureOut">
              <a:rPr lang="en-US" smtClean="0"/>
              <a:pPr/>
              <a:t>1/19/11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AEC79-B6CF-9B42-853F-AD845D92D7D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E55019-F202-8B40-9FE1-C24C3A16601B}" type="datetimeFigureOut">
              <a:rPr lang="en-US" smtClean="0"/>
              <a:pPr/>
              <a:t>1/19/11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BAEC79-B6CF-9B42-853F-AD845D92D7D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E55019-F202-8B40-9FE1-C24C3A16601B}" type="datetimeFigureOut">
              <a:rPr lang="en-US" smtClean="0"/>
              <a:pPr/>
              <a:t>1/19/11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BAEC79-B6CF-9B42-853F-AD845D92D7D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E55019-F202-8B40-9FE1-C24C3A16601B}" type="datetimeFigureOut">
              <a:rPr lang="en-US" smtClean="0"/>
              <a:pPr/>
              <a:t>1/19/11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BAEC79-B6CF-9B42-853F-AD845D92D7D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55019-F202-8B40-9FE1-C24C3A16601B}" type="datetimeFigureOut">
              <a:rPr lang="en-US" smtClean="0"/>
              <a:pPr/>
              <a:t>1/19/11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BAEC79-B6CF-9B42-853F-AD845D92D7D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55019-F202-8B40-9FE1-C24C3A16601B}" type="datetimeFigureOut">
              <a:rPr lang="en-US" smtClean="0"/>
              <a:pPr/>
              <a:t>1/19/11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BAEC79-B6CF-9B42-853F-AD845D92D7D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55019-F202-8B40-9FE1-C24C3A16601B}" type="datetimeFigureOut">
              <a:rPr lang="en-US" smtClean="0"/>
              <a:pPr/>
              <a:t>1/19/11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BAEC79-B6CF-9B42-853F-AD845D92D7D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55019-F202-8B40-9FE1-C24C3A16601B}" type="datetimeFigureOut">
              <a:rPr lang="en-US" smtClean="0"/>
              <a:pPr/>
              <a:t>1/19/11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BAEC79-B6CF-9B42-853F-AD845D92D7D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jpeg"/><Relationship Id="rId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creen shot 2010-05-05 at 5.28.58 PM.png"/>
          <p:cNvPicPr>
            <a:picLocks noChangeAspect="1"/>
          </p:cNvPicPr>
          <p:nvPr/>
        </p:nvPicPr>
        <p:blipFill>
          <a:blip r:embed="rId3"/>
          <a:stretch>
            <a:fillRect/>
          </a:stretch>
        </p:blipFill>
        <p:spPr>
          <a:xfrm>
            <a:off x="-12700" y="0"/>
            <a:ext cx="9271620" cy="6995004"/>
          </a:xfrm>
          <a:prstGeom prst="rect">
            <a:avLst/>
          </a:prstGeom>
        </p:spPr>
      </p:pic>
      <p:pic>
        <p:nvPicPr>
          <p:cNvPr id="8" name="Picture 7" descr="capt.2e5d4f589a8f4349b180897c9d6375a2-2e5d4f589a8f4349b180897c9d6375a2-0.jpg"/>
          <p:cNvPicPr>
            <a:picLocks noChangeAspect="1"/>
          </p:cNvPicPr>
          <p:nvPr/>
        </p:nvPicPr>
        <p:blipFill>
          <a:blip r:embed="rId4"/>
          <a:stretch>
            <a:fillRect/>
          </a:stretch>
        </p:blipFill>
        <p:spPr>
          <a:xfrm>
            <a:off x="6947215" y="5189864"/>
            <a:ext cx="2118526" cy="1588894"/>
          </a:xfrm>
          <a:prstGeom prst="rect">
            <a:avLst/>
          </a:prstGeom>
          <a:ln>
            <a:solidFill>
              <a:schemeClr val="accent6"/>
            </a:solidFill>
          </a:ln>
        </p:spPr>
      </p:pic>
      <p:pic>
        <p:nvPicPr>
          <p:cNvPr id="4" name="Picture 3" descr="Screen shot 2010-07-06 at 1.48.08 PM.png"/>
          <p:cNvPicPr>
            <a:picLocks noChangeAspect="1"/>
          </p:cNvPicPr>
          <p:nvPr/>
        </p:nvPicPr>
        <p:blipFill>
          <a:blip r:embed="rId5"/>
          <a:srcRect b="7347"/>
          <a:stretch>
            <a:fillRect/>
          </a:stretch>
        </p:blipFill>
        <p:spPr>
          <a:xfrm>
            <a:off x="6947214" y="1881653"/>
            <a:ext cx="2118527" cy="1163402"/>
          </a:xfrm>
          <a:prstGeom prst="rect">
            <a:avLst/>
          </a:prstGeom>
          <a:ln>
            <a:solidFill>
              <a:schemeClr val="accent6"/>
            </a:solidFill>
          </a:ln>
        </p:spPr>
      </p:pic>
      <p:pic>
        <p:nvPicPr>
          <p:cNvPr id="5" name="Picture 4" descr="Screen shot 2010-07-06 at 1.49.45 PM.png"/>
          <p:cNvPicPr>
            <a:picLocks noChangeAspect="1"/>
          </p:cNvPicPr>
          <p:nvPr/>
        </p:nvPicPr>
        <p:blipFill>
          <a:blip r:embed="rId6"/>
          <a:srcRect t="2118" b="7412"/>
          <a:stretch>
            <a:fillRect/>
          </a:stretch>
        </p:blipFill>
        <p:spPr>
          <a:xfrm>
            <a:off x="6947216" y="3439857"/>
            <a:ext cx="2118525" cy="1313700"/>
          </a:xfrm>
          <a:prstGeom prst="rect">
            <a:avLst/>
          </a:prstGeom>
          <a:ln>
            <a:solidFill>
              <a:schemeClr val="accent6"/>
            </a:solidFill>
          </a:ln>
        </p:spPr>
      </p:pic>
      <p:sp>
        <p:nvSpPr>
          <p:cNvPr id="3" name="Subtitle 2"/>
          <p:cNvSpPr>
            <a:spLocks noGrp="1"/>
          </p:cNvSpPr>
          <p:nvPr>
            <p:ph type="subTitle" idx="1"/>
          </p:nvPr>
        </p:nvSpPr>
        <p:spPr>
          <a:xfrm>
            <a:off x="3527293" y="5529742"/>
            <a:ext cx="2377840" cy="1224031"/>
          </a:xfrm>
        </p:spPr>
        <p:txBody>
          <a:bodyPr>
            <a:normAutofit fontScale="92500" lnSpcReduction="10000"/>
          </a:bodyPr>
          <a:lstStyle/>
          <a:p>
            <a:r>
              <a:rPr lang="en-US" sz="2400" dirty="0" smtClean="0">
                <a:solidFill>
                  <a:schemeClr val="bg1"/>
                </a:solidFill>
              </a:rPr>
              <a:t>Kurt Schwehr</a:t>
            </a:r>
          </a:p>
          <a:p>
            <a:r>
              <a:rPr lang="en-US" sz="2400" dirty="0" smtClean="0">
                <a:solidFill>
                  <a:schemeClr val="bg1"/>
                </a:solidFill>
              </a:rPr>
              <a:t>19-Jan-2011</a:t>
            </a:r>
          </a:p>
          <a:p>
            <a:r>
              <a:rPr lang="en-US" sz="2400" dirty="0" smtClean="0">
                <a:solidFill>
                  <a:schemeClr val="bg1"/>
                </a:solidFill>
              </a:rPr>
              <a:t>http://</a:t>
            </a:r>
            <a:r>
              <a:rPr lang="en-US" sz="2400" dirty="0" err="1" smtClean="0">
                <a:solidFill>
                  <a:schemeClr val="bg1"/>
                </a:solidFill>
              </a:rPr>
              <a:t>schwehr.org</a:t>
            </a:r>
            <a:endParaRPr lang="en-US" sz="2400" dirty="0" smtClean="0">
              <a:solidFill>
                <a:schemeClr val="bg1"/>
              </a:solidFill>
            </a:endParaRPr>
          </a:p>
        </p:txBody>
      </p:sp>
      <p:pic>
        <p:nvPicPr>
          <p:cNvPr id="6" name="Picture 5" descr="c1main.offshore.oil_.strike.jpg"/>
          <p:cNvPicPr>
            <a:picLocks noChangeAspect="1"/>
          </p:cNvPicPr>
          <p:nvPr/>
        </p:nvPicPr>
        <p:blipFill>
          <a:blip r:embed="rId7"/>
          <a:srcRect l="8654" r="8654"/>
          <a:stretch>
            <a:fillRect/>
          </a:stretch>
        </p:blipFill>
        <p:spPr>
          <a:xfrm>
            <a:off x="6947216" y="110612"/>
            <a:ext cx="2118525" cy="1441076"/>
          </a:xfrm>
          <a:prstGeom prst="rect">
            <a:avLst/>
          </a:prstGeom>
          <a:ln>
            <a:solidFill>
              <a:schemeClr val="accent6"/>
            </a:solidFill>
          </a:ln>
        </p:spPr>
      </p:pic>
      <p:pic>
        <p:nvPicPr>
          <p:cNvPr id="9" name="Picture 8" descr="88x31.png"/>
          <p:cNvPicPr>
            <a:picLocks noChangeAspect="1"/>
          </p:cNvPicPr>
          <p:nvPr/>
        </p:nvPicPr>
        <p:blipFill>
          <a:blip r:embed="rId8"/>
          <a:stretch>
            <a:fillRect/>
          </a:stretch>
        </p:blipFill>
        <p:spPr>
          <a:xfrm>
            <a:off x="203199" y="6497271"/>
            <a:ext cx="728134" cy="256502"/>
          </a:xfrm>
          <a:prstGeom prst="rect">
            <a:avLst/>
          </a:prstGeom>
        </p:spPr>
      </p:pic>
      <p:sp>
        <p:nvSpPr>
          <p:cNvPr id="10" name="Rectangle 9"/>
          <p:cNvSpPr/>
          <p:nvPr/>
        </p:nvSpPr>
        <p:spPr>
          <a:xfrm>
            <a:off x="768508" y="282234"/>
            <a:ext cx="4973800" cy="1183256"/>
          </a:xfrm>
          <a:prstGeom prst="rect">
            <a:avLst/>
          </a:prstGeom>
          <a:solidFill>
            <a:schemeClr val="tx1">
              <a:lumMod val="65000"/>
              <a:lumOff val="35000"/>
              <a:alpha val="68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 y="88901"/>
            <a:ext cx="6523870" cy="1462787"/>
          </a:xfrm>
        </p:spPr>
        <p:txBody>
          <a:bodyPr anchor="ctr">
            <a:noAutofit/>
          </a:bodyPr>
          <a:lstStyle/>
          <a:p>
            <a:r>
              <a:rPr lang="en-US" sz="4000" dirty="0" smtClean="0">
                <a:solidFill>
                  <a:srgbClr val="FFFFFF"/>
                </a:solidFill>
              </a:rPr>
              <a:t>Response Logistics</a:t>
            </a:r>
            <a:br>
              <a:rPr lang="en-US" sz="4000" dirty="0" smtClean="0">
                <a:solidFill>
                  <a:srgbClr val="FFFFFF"/>
                </a:solidFill>
              </a:rPr>
            </a:br>
            <a:r>
              <a:rPr lang="en-US" sz="4000" dirty="0" smtClean="0">
                <a:solidFill>
                  <a:srgbClr val="FFFFFF"/>
                </a:solidFill>
              </a:rPr>
              <a:t>ERMA &amp; </a:t>
            </a:r>
            <a:r>
              <a:rPr lang="en-US" sz="4000" dirty="0" err="1" smtClean="0">
                <a:solidFill>
                  <a:srgbClr val="FFFFFF"/>
                </a:solidFill>
              </a:rPr>
              <a:t>GeoPlatform</a:t>
            </a:r>
            <a:r>
              <a:rPr lang="en-US" sz="1800" dirty="0" smtClean="0">
                <a:solidFill>
                  <a:srgbClr val="FFFFFF"/>
                </a:solidFill>
              </a:rPr>
              <a:t> </a:t>
            </a:r>
            <a:endParaRPr lang="en-US" sz="2800" dirty="0">
              <a:solidFill>
                <a:srgbClr val="FFFF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IMG_8896-2.jpg"/>
          <p:cNvPicPr>
            <a:picLocks noChangeAspect="1"/>
          </p:cNvPicPr>
          <p:nvPr/>
        </p:nvPicPr>
        <p:blipFill>
          <a:blip r:embed="rId3"/>
          <a:stretch>
            <a:fillRect/>
          </a:stretch>
        </p:blipFill>
        <p:spPr>
          <a:xfrm>
            <a:off x="-1" y="46038"/>
            <a:ext cx="9996325" cy="6646862"/>
          </a:xfrm>
          <a:prstGeom prst="rect">
            <a:avLst/>
          </a:prstGeom>
        </p:spPr>
      </p:pic>
      <p:pic>
        <p:nvPicPr>
          <p:cNvPr id="5" name="Picture 4" descr="Picture 12.png"/>
          <p:cNvPicPr>
            <a:picLocks noChangeAspect="1"/>
          </p:cNvPicPr>
          <p:nvPr/>
        </p:nvPicPr>
        <p:blipFill>
          <a:blip r:embed="rId4"/>
          <a:stretch>
            <a:fillRect/>
          </a:stretch>
        </p:blipFill>
        <p:spPr>
          <a:xfrm>
            <a:off x="890944" y="332458"/>
            <a:ext cx="7325956" cy="5382542"/>
          </a:xfrm>
          <a:prstGeom prst="rect">
            <a:avLst/>
          </a:prstGeom>
        </p:spPr>
      </p:pic>
      <p:sp>
        <p:nvSpPr>
          <p:cNvPr id="7" name="Oval 6"/>
          <p:cNvSpPr/>
          <p:nvPr/>
        </p:nvSpPr>
        <p:spPr>
          <a:xfrm>
            <a:off x="2667000" y="3035300"/>
            <a:ext cx="1524000" cy="698500"/>
          </a:xfrm>
          <a:prstGeom prst="ellipse">
            <a:avLst/>
          </a:prstGeom>
          <a:noFill/>
          <a:ln w="381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descr="DSCN2778"/>
          <p:cNvPicPr>
            <a:picLocks noChangeAspect="1" noChangeArrowheads="1"/>
          </p:cNvPicPr>
          <p:nvPr/>
        </p:nvPicPr>
        <p:blipFill>
          <a:blip r:embed="rId3">
            <a:lum bright="32000" contrast="-58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274638"/>
            <a:ext cx="8229600" cy="715962"/>
          </a:xfrm>
        </p:spPr>
        <p:txBody>
          <a:bodyPr>
            <a:normAutofit fontScale="90000"/>
          </a:bodyPr>
          <a:lstStyle/>
          <a:p>
            <a:r>
              <a:rPr lang="en-US" dirty="0" smtClean="0"/>
              <a:t>Open Source Tools / Open Protocols</a:t>
            </a:r>
            <a:endParaRPr lang="en-US" dirty="0"/>
          </a:p>
        </p:txBody>
      </p:sp>
      <p:sp>
        <p:nvSpPr>
          <p:cNvPr id="3" name="Content Placeholder 2"/>
          <p:cNvSpPr>
            <a:spLocks noGrp="1"/>
          </p:cNvSpPr>
          <p:nvPr>
            <p:ph idx="1"/>
          </p:nvPr>
        </p:nvSpPr>
        <p:spPr>
          <a:xfrm>
            <a:off x="457200" y="1231900"/>
            <a:ext cx="8229600" cy="5359400"/>
          </a:xfrm>
        </p:spPr>
        <p:txBody>
          <a:bodyPr>
            <a:normAutofit fontScale="85000" lnSpcReduction="20000"/>
          </a:bodyPr>
          <a:lstStyle/>
          <a:p>
            <a:r>
              <a:rPr lang="en-US" dirty="0" err="1" smtClean="0"/>
              <a:t>OpenLayers</a:t>
            </a:r>
            <a:endParaRPr lang="en-US" dirty="0" smtClean="0"/>
          </a:p>
          <a:p>
            <a:r>
              <a:rPr lang="en-US" dirty="0" smtClean="0"/>
              <a:t>Open Street Map (OSM)</a:t>
            </a:r>
          </a:p>
          <a:p>
            <a:r>
              <a:rPr lang="en-US" dirty="0" err="1" smtClean="0"/>
              <a:t>gdal/ogr</a:t>
            </a:r>
            <a:endParaRPr lang="en-US" dirty="0" smtClean="0"/>
          </a:p>
          <a:p>
            <a:r>
              <a:rPr lang="en-US" dirty="0" err="1" smtClean="0"/>
              <a:t>Mapserver</a:t>
            </a:r>
            <a:endParaRPr lang="en-US" dirty="0" smtClean="0"/>
          </a:p>
          <a:p>
            <a:r>
              <a:rPr lang="en-US" dirty="0" err="1" smtClean="0"/>
              <a:t>FeatureServer</a:t>
            </a:r>
            <a:endParaRPr lang="en-US" dirty="0" smtClean="0"/>
          </a:p>
          <a:p>
            <a:r>
              <a:rPr lang="en-US" dirty="0" err="1" smtClean="0"/>
              <a:t>PostgreSQL</a:t>
            </a:r>
            <a:r>
              <a:rPr lang="en-US" dirty="0" smtClean="0"/>
              <a:t> / </a:t>
            </a:r>
            <a:r>
              <a:rPr lang="en-US" dirty="0" err="1" smtClean="0"/>
              <a:t>PostGIS</a:t>
            </a:r>
            <a:endParaRPr lang="en-US" dirty="0" smtClean="0"/>
          </a:p>
          <a:p>
            <a:r>
              <a:rPr lang="en-US" dirty="0" smtClean="0"/>
              <a:t>Apache/</a:t>
            </a:r>
            <a:r>
              <a:rPr lang="en-US" dirty="0" err="1" smtClean="0"/>
              <a:t>Django</a:t>
            </a:r>
            <a:endParaRPr lang="en-US" dirty="0" smtClean="0"/>
          </a:p>
          <a:p>
            <a:r>
              <a:rPr lang="en-US" dirty="0" err="1" smtClean="0"/>
              <a:t>noaadata/libais</a:t>
            </a:r>
            <a:r>
              <a:rPr lang="en-US" dirty="0" smtClean="0"/>
              <a:t> for ship tracking</a:t>
            </a:r>
          </a:p>
          <a:p>
            <a:r>
              <a:rPr lang="en-US" dirty="0" err="1" smtClean="0"/>
              <a:t>Trac/SVN/git/Python/Perl/Fink/Debian</a:t>
            </a:r>
            <a:r>
              <a:rPr lang="en-US" dirty="0" smtClean="0"/>
              <a:t> Linux</a:t>
            </a:r>
          </a:p>
          <a:p>
            <a:r>
              <a:rPr lang="en-US" dirty="0" err="1" smtClean="0"/>
              <a:t>Nagios</a:t>
            </a:r>
            <a:endParaRPr lang="en-US" dirty="0" smtClean="0"/>
          </a:p>
          <a:p>
            <a:r>
              <a:rPr lang="en-US" dirty="0" smtClean="0"/>
              <a:t>IRC – </a:t>
            </a:r>
            <a:r>
              <a:rPr lang="en-US" dirty="0" err="1" smtClean="0"/>
              <a:t>irc.freenode.net</a:t>
            </a:r>
            <a:endParaRPr lang="en-US" dirty="0" smtClean="0"/>
          </a:p>
          <a:p>
            <a:r>
              <a:rPr lang="en-US" dirty="0" smtClean="0"/>
              <a:t>WMS, WFS, WCS, KML, GeoRSS</a:t>
            </a:r>
          </a:p>
        </p:txBody>
      </p:sp>
      <p:pic>
        <p:nvPicPr>
          <p:cNvPr id="5" name="Picture 4" descr="Screen shot 2010-09-24 at 6.40.27 AM.png"/>
          <p:cNvPicPr>
            <a:picLocks noChangeAspect="1"/>
          </p:cNvPicPr>
          <p:nvPr/>
        </p:nvPicPr>
        <p:blipFill>
          <a:blip r:embed="rId4"/>
          <a:stretch>
            <a:fillRect/>
          </a:stretch>
        </p:blipFill>
        <p:spPr>
          <a:xfrm>
            <a:off x="1689100" y="2358404"/>
            <a:ext cx="6362700" cy="3978896"/>
          </a:xfrm>
          <a:prstGeom prst="rect">
            <a:avLst/>
          </a:prstGeom>
          <a:ln>
            <a:solidFill>
              <a:srgbClr val="FF0000"/>
            </a:solidFill>
          </a:ln>
          <a:effectLst>
            <a:outerShdw blurRad="50800" dist="38100" dir="2700000" algn="tl" rotWithShape="0">
              <a:srgbClr val="000000">
                <a:alpha val="43000"/>
              </a:srgbClr>
            </a:outerShdw>
          </a:effectLst>
        </p:spPr>
      </p:pic>
      <p:sp>
        <p:nvSpPr>
          <p:cNvPr id="6" name="Rectangle 5"/>
          <p:cNvSpPr/>
          <p:nvPr/>
        </p:nvSpPr>
        <p:spPr>
          <a:xfrm>
            <a:off x="800100" y="1644540"/>
            <a:ext cx="3622889" cy="4572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ons-2010-erma-display.png"/>
          <p:cNvPicPr>
            <a:picLocks noChangeAspect="1"/>
          </p:cNvPicPr>
          <p:nvPr/>
        </p:nvPicPr>
        <p:blipFill>
          <a:blip r:embed="rId3"/>
          <a:stretch>
            <a:fillRect/>
          </a:stretch>
        </p:blipFill>
        <p:spPr>
          <a:xfrm>
            <a:off x="139700" y="3101975"/>
            <a:ext cx="4534160" cy="3309937"/>
          </a:xfrm>
          <a:prstGeom prst="rect">
            <a:avLst/>
          </a:prstGeom>
          <a:ln>
            <a:solidFill>
              <a:srgbClr val="FF0000"/>
            </a:solidFill>
          </a:ln>
        </p:spPr>
      </p:pic>
      <p:pic>
        <p:nvPicPr>
          <p:cNvPr id="7" name="Picture 6" descr="sons-logistics.jpg"/>
          <p:cNvPicPr>
            <a:picLocks noChangeAspect="1"/>
          </p:cNvPicPr>
          <p:nvPr/>
        </p:nvPicPr>
        <p:blipFill>
          <a:blip r:embed="rId4"/>
          <a:stretch>
            <a:fillRect/>
          </a:stretch>
        </p:blipFill>
        <p:spPr>
          <a:xfrm>
            <a:off x="4838960" y="3101975"/>
            <a:ext cx="4086342" cy="3309937"/>
          </a:xfrm>
          <a:prstGeom prst="rect">
            <a:avLst/>
          </a:prstGeom>
          <a:ln>
            <a:solidFill>
              <a:srgbClr val="FF0000"/>
            </a:solidFill>
          </a:ln>
        </p:spPr>
      </p:pic>
      <p:pic>
        <p:nvPicPr>
          <p:cNvPr id="9" name="Picture 8" descr="sons2010-unified-command.jpg"/>
          <p:cNvPicPr>
            <a:picLocks noChangeAspect="1"/>
          </p:cNvPicPr>
          <p:nvPr/>
        </p:nvPicPr>
        <p:blipFill>
          <a:blip r:embed="rId5"/>
          <a:stretch>
            <a:fillRect/>
          </a:stretch>
        </p:blipFill>
        <p:spPr>
          <a:xfrm>
            <a:off x="139700" y="211409"/>
            <a:ext cx="4534160" cy="2524016"/>
          </a:xfrm>
          <a:prstGeom prst="rect">
            <a:avLst/>
          </a:prstGeom>
          <a:ln>
            <a:solidFill>
              <a:srgbClr val="FF0000"/>
            </a:solidFill>
          </a:ln>
        </p:spPr>
      </p:pic>
      <p:pic>
        <p:nvPicPr>
          <p:cNvPr id="10" name="Picture 9" descr="sons2010-ermab.jpg"/>
          <p:cNvPicPr>
            <a:picLocks noChangeAspect="1"/>
          </p:cNvPicPr>
          <p:nvPr/>
        </p:nvPicPr>
        <p:blipFill>
          <a:blip r:embed="rId6"/>
          <a:srcRect b="7254"/>
          <a:stretch>
            <a:fillRect/>
          </a:stretch>
        </p:blipFill>
        <p:spPr>
          <a:xfrm>
            <a:off x="4838960" y="211409"/>
            <a:ext cx="4086342" cy="2507664"/>
          </a:xfrm>
          <a:prstGeom prst="rect">
            <a:avLst/>
          </a:prstGeom>
          <a:ln>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bg1"/>
                </a:solidFill>
              </a:rPr>
              <a:t>“</a:t>
            </a:r>
            <a:r>
              <a:rPr lang="en-US" dirty="0" err="1" smtClean="0">
                <a:solidFill>
                  <a:schemeClr val="bg1"/>
                </a:solidFill>
              </a:rPr>
              <a:t>Hotwash</a:t>
            </a:r>
            <a:r>
              <a:rPr lang="en-US" dirty="0" smtClean="0">
                <a:solidFill>
                  <a:schemeClr val="bg1"/>
                </a:solidFill>
              </a:rPr>
              <a:t>” – We were </a:t>
            </a:r>
            <a:r>
              <a:rPr lang="en-US" dirty="0" smtClean="0">
                <a:solidFill>
                  <a:srgbClr val="FF0000"/>
                </a:solidFill>
              </a:rPr>
              <a:t>not ready</a:t>
            </a:r>
            <a:endParaRPr lang="en-US" dirty="0">
              <a:solidFill>
                <a:srgbClr val="FF0000"/>
              </a:solidFill>
            </a:endParaRPr>
          </a:p>
        </p:txBody>
      </p:sp>
      <p:sp>
        <p:nvSpPr>
          <p:cNvPr id="3" name="Content Placeholder 2"/>
          <p:cNvSpPr>
            <a:spLocks noGrp="1"/>
          </p:cNvSpPr>
          <p:nvPr>
            <p:ph idx="1"/>
          </p:nvPr>
        </p:nvSpPr>
        <p:spPr>
          <a:xfrm>
            <a:off x="266700" y="1600200"/>
            <a:ext cx="8877300" cy="4525963"/>
          </a:xfrm>
        </p:spPr>
        <p:txBody>
          <a:bodyPr>
            <a:normAutofit lnSpcReduction="10000"/>
          </a:bodyPr>
          <a:lstStyle/>
          <a:p>
            <a:r>
              <a:rPr lang="en-US" dirty="0" smtClean="0">
                <a:solidFill>
                  <a:schemeClr val="bg1"/>
                </a:solidFill>
              </a:rPr>
              <a:t>Faking data is difficult</a:t>
            </a:r>
          </a:p>
          <a:p>
            <a:r>
              <a:rPr lang="en-US" dirty="0" smtClean="0">
                <a:solidFill>
                  <a:schemeClr val="bg1"/>
                </a:solidFill>
              </a:rPr>
              <a:t>Location names caused trouble</a:t>
            </a:r>
          </a:p>
          <a:p>
            <a:r>
              <a:rPr lang="en-US" dirty="0" smtClean="0">
                <a:solidFill>
                  <a:schemeClr val="bg1"/>
                </a:solidFill>
              </a:rPr>
              <a:t>Little to no use of charts or the Coast Pilot</a:t>
            </a:r>
          </a:p>
          <a:p>
            <a:r>
              <a:rPr lang="en-US" dirty="0" smtClean="0">
                <a:solidFill>
                  <a:schemeClr val="bg1"/>
                </a:solidFill>
              </a:rPr>
              <a:t>Which vessels were involved?  Few had AIS</a:t>
            </a:r>
          </a:p>
          <a:p>
            <a:r>
              <a:rPr lang="en-US" dirty="0" smtClean="0">
                <a:solidFill>
                  <a:schemeClr val="bg1"/>
                </a:solidFill>
              </a:rPr>
              <a:t>IT issues – printing challenges and overloaded </a:t>
            </a:r>
            <a:r>
              <a:rPr lang="en-US" dirty="0" err="1" smtClean="0">
                <a:solidFill>
                  <a:schemeClr val="bg1"/>
                </a:solidFill>
              </a:rPr>
              <a:t>wifi</a:t>
            </a:r>
            <a:endParaRPr lang="en-US" dirty="0" smtClean="0">
              <a:solidFill>
                <a:schemeClr val="bg1"/>
              </a:solidFill>
            </a:endParaRPr>
          </a:p>
          <a:p>
            <a:r>
              <a:rPr lang="en-US" dirty="0" smtClean="0">
                <a:solidFill>
                  <a:schemeClr val="bg1"/>
                </a:solidFill>
              </a:rPr>
              <a:t>Communication was dominated by rumors and note passing like in high schools (before texting)</a:t>
            </a:r>
          </a:p>
          <a:p>
            <a:r>
              <a:rPr lang="en-US" dirty="0" smtClean="0">
                <a:solidFill>
                  <a:schemeClr val="bg1"/>
                </a:solidFill>
              </a:rPr>
              <a:t>Field personnel need mobile data input devices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2" name="Title 1"/>
          <p:cNvSpPr>
            <a:spLocks noGrp="1"/>
          </p:cNvSpPr>
          <p:nvPr>
            <p:ph type="title"/>
          </p:nvPr>
        </p:nvSpPr>
        <p:spPr>
          <a:xfrm>
            <a:off x="457200" y="-51042"/>
            <a:ext cx="8229600" cy="1105142"/>
          </a:xfrm>
        </p:spPr>
        <p:txBody>
          <a:bodyPr/>
          <a:lstStyle/>
          <a:p>
            <a:r>
              <a:rPr lang="en-US" dirty="0" smtClean="0">
                <a:solidFill>
                  <a:srgbClr val="FFFFFF"/>
                </a:solidFill>
              </a:rPr>
              <a:t>Deepwater Horizon</a:t>
            </a:r>
            <a:endParaRPr lang="en-US" dirty="0">
              <a:solidFill>
                <a:srgbClr val="FFFFFF"/>
              </a:solidFill>
            </a:endParaRPr>
          </a:p>
        </p:txBody>
      </p:sp>
      <p:sp>
        <p:nvSpPr>
          <p:cNvPr id="3" name="Content Placeholder 2"/>
          <p:cNvSpPr>
            <a:spLocks noGrp="1"/>
          </p:cNvSpPr>
          <p:nvPr>
            <p:ph idx="1"/>
          </p:nvPr>
        </p:nvSpPr>
        <p:spPr/>
        <p:txBody>
          <a:bodyPr/>
          <a:lstStyle/>
          <a:p>
            <a:endParaRPr lang="en-US"/>
          </a:p>
        </p:txBody>
      </p:sp>
      <p:pic>
        <p:nvPicPr>
          <p:cNvPr id="4" name="Picture 3" descr="Screen shot 2010-07-19 at 3.48.47 PM.png"/>
          <p:cNvPicPr>
            <a:picLocks noChangeAspect="1"/>
          </p:cNvPicPr>
          <p:nvPr/>
        </p:nvPicPr>
        <p:blipFill>
          <a:blip r:embed="rId3"/>
          <a:stretch>
            <a:fillRect/>
          </a:stretch>
        </p:blipFill>
        <p:spPr>
          <a:xfrm>
            <a:off x="-1" y="1054100"/>
            <a:ext cx="9144001" cy="5803900"/>
          </a:xfrm>
          <a:prstGeom prst="rect">
            <a:avLst/>
          </a:prstGeom>
        </p:spPr>
      </p:pic>
      <p:cxnSp>
        <p:nvCxnSpPr>
          <p:cNvPr id="8" name="Straight Connector 7"/>
          <p:cNvCxnSpPr/>
          <p:nvPr/>
        </p:nvCxnSpPr>
        <p:spPr>
          <a:xfrm flipV="1">
            <a:off x="130251" y="3598484"/>
            <a:ext cx="2409636" cy="125375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a:off x="2539888" y="3598485"/>
            <a:ext cx="4941383" cy="1253755"/>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solidFill>
                  <a:schemeClr val="bg1"/>
                </a:solidFill>
              </a:rPr>
              <a:t>Challenges of knowing which ships</a:t>
            </a:r>
            <a:endParaRPr lang="en-US" dirty="0">
              <a:solidFill>
                <a:schemeClr val="bg1"/>
              </a:solidFill>
            </a:endParaRPr>
          </a:p>
        </p:txBody>
      </p:sp>
      <p:pic>
        <p:nvPicPr>
          <p:cNvPr id="4" name="Picture 3" descr="0507-uscg-deepwater-vessel-list.png"/>
          <p:cNvPicPr>
            <a:picLocks noChangeAspect="1"/>
          </p:cNvPicPr>
          <p:nvPr/>
        </p:nvPicPr>
        <p:blipFill>
          <a:blip r:embed="rId3"/>
          <a:stretch>
            <a:fillRect/>
          </a:stretch>
        </p:blipFill>
        <p:spPr>
          <a:xfrm>
            <a:off x="838200" y="2367315"/>
            <a:ext cx="7620000" cy="3429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0-07-23 at 5.40.52 PM copy.png"/>
          <p:cNvPicPr>
            <a:picLocks noChangeAspect="1"/>
          </p:cNvPicPr>
          <p:nvPr/>
        </p:nvPicPr>
        <p:blipFill>
          <a:blip r:embed="rId3"/>
          <a:stretch>
            <a:fillRect/>
          </a:stretch>
        </p:blipFill>
        <p:spPr>
          <a:xfrm>
            <a:off x="0" y="0"/>
            <a:ext cx="9099551" cy="6858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pic>
        <p:nvPicPr>
          <p:cNvPr id="4" name="Picture 3" descr="IMG_0333.JPG"/>
          <p:cNvPicPr>
            <a:picLocks noChangeAspect="1"/>
          </p:cNvPicPr>
          <p:nvPr/>
        </p:nvPicPr>
        <p:blipFill>
          <a:blip r:embed="rId3"/>
          <a:stretch>
            <a:fillRect/>
          </a:stretch>
        </p:blipFill>
        <p:spPr>
          <a:xfrm>
            <a:off x="-203200" y="-61508"/>
            <a:ext cx="9702804" cy="6424737"/>
          </a:xfrm>
          <a:prstGeom prst="rect">
            <a:avLst/>
          </a:prstGeom>
        </p:spPr>
      </p:pic>
      <p:pic>
        <p:nvPicPr>
          <p:cNvPr id="6" name="Picture 5" descr="saa0.png"/>
          <p:cNvPicPr>
            <a:picLocks noChangeAspect="1"/>
          </p:cNvPicPr>
          <p:nvPr/>
        </p:nvPicPr>
        <p:blipFill>
          <a:blip r:embed="rId4"/>
          <a:stretch>
            <a:fillRect/>
          </a:stretch>
        </p:blipFill>
        <p:spPr>
          <a:xfrm>
            <a:off x="3064406" y="2129169"/>
            <a:ext cx="3082395" cy="2311796"/>
          </a:xfrm>
          <a:prstGeom prst="rect">
            <a:avLst/>
          </a:prstGeom>
          <a:ln w="25400">
            <a:solidFill>
              <a:srgbClr val="FF0000"/>
            </a:solidFill>
          </a:ln>
        </p:spPr>
      </p:pic>
      <p:cxnSp>
        <p:nvCxnSpPr>
          <p:cNvPr id="10" name="Straight Connector 9"/>
          <p:cNvCxnSpPr/>
          <p:nvPr/>
        </p:nvCxnSpPr>
        <p:spPr>
          <a:xfrm rot="16200000" flipH="1">
            <a:off x="2215787" y="3592348"/>
            <a:ext cx="1155899" cy="541338"/>
          </a:xfrm>
          <a:prstGeom prst="line">
            <a:avLst/>
          </a:prstGeom>
          <a:ln>
            <a:solidFill>
              <a:srgbClr val="FF0000"/>
            </a:solidFill>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flipH="1" flipV="1">
            <a:off x="2215789" y="2436447"/>
            <a:ext cx="1155897" cy="541342"/>
          </a:xfrm>
          <a:prstGeom prst="line">
            <a:avLst/>
          </a:prstGeom>
          <a:ln>
            <a:solidFill>
              <a:srgbClr val="FF0000"/>
            </a:solidFill>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146801" y="6469911"/>
            <a:ext cx="2645768" cy="369332"/>
          </a:xfrm>
          <a:prstGeom prst="rect">
            <a:avLst/>
          </a:prstGeom>
          <a:noFill/>
        </p:spPr>
        <p:txBody>
          <a:bodyPr wrap="square" rtlCol="0">
            <a:spAutoFit/>
          </a:bodyPr>
          <a:lstStyle/>
          <a:p>
            <a:r>
              <a:rPr lang="en-US" dirty="0" smtClean="0">
                <a:solidFill>
                  <a:srgbClr val="FFFFFF"/>
                </a:solidFill>
              </a:rPr>
              <a:t>See also: Open Data Kit</a:t>
            </a:r>
            <a:endParaRPr lang="en-US"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2" name="Title 1"/>
          <p:cNvSpPr>
            <a:spLocks noGrp="1"/>
          </p:cNvSpPr>
          <p:nvPr>
            <p:ph type="title"/>
          </p:nvPr>
        </p:nvSpPr>
        <p:spPr>
          <a:xfrm>
            <a:off x="457200" y="0"/>
            <a:ext cx="8229600" cy="1143000"/>
          </a:xfrm>
        </p:spPr>
        <p:txBody>
          <a:bodyPr>
            <a:normAutofit fontScale="90000"/>
          </a:bodyPr>
          <a:lstStyle/>
          <a:p>
            <a:r>
              <a:rPr lang="en-US" dirty="0" smtClean="0">
                <a:solidFill>
                  <a:srgbClr val="FFFFFF"/>
                </a:solidFill>
              </a:rPr>
              <a:t>IMO AIS Binary Message – Area Notice</a:t>
            </a:r>
            <a:br>
              <a:rPr lang="en-US" dirty="0" smtClean="0">
                <a:solidFill>
                  <a:srgbClr val="FFFFFF"/>
                </a:solidFill>
              </a:rPr>
            </a:br>
            <a:r>
              <a:rPr lang="en-US" dirty="0" smtClean="0">
                <a:solidFill>
                  <a:srgbClr val="FFFFFF"/>
                </a:solidFill>
              </a:rPr>
              <a:t>RTCM and IMO Circular 289</a:t>
            </a:r>
            <a:endParaRPr lang="en-US" dirty="0">
              <a:solidFill>
                <a:srgbClr val="FFFFFF"/>
              </a:solidFill>
            </a:endParaRPr>
          </a:p>
        </p:txBody>
      </p:sp>
      <p:sp>
        <p:nvSpPr>
          <p:cNvPr id="3" name="Content Placeholder 2"/>
          <p:cNvSpPr>
            <a:spLocks noGrp="1"/>
          </p:cNvSpPr>
          <p:nvPr>
            <p:ph idx="1"/>
          </p:nvPr>
        </p:nvSpPr>
        <p:spPr/>
        <p:txBody>
          <a:bodyPr/>
          <a:lstStyle/>
          <a:p>
            <a:endParaRPr lang="en-US"/>
          </a:p>
        </p:txBody>
      </p:sp>
      <p:pic>
        <p:nvPicPr>
          <p:cNvPr id="5" name="Picture 4" descr="Picture 2.png"/>
          <p:cNvPicPr>
            <a:picLocks noChangeAspect="1"/>
          </p:cNvPicPr>
          <p:nvPr/>
        </p:nvPicPr>
        <p:blipFill>
          <a:blip r:embed="rId3"/>
          <a:srcRect l="10706" t="4586"/>
          <a:stretch>
            <a:fillRect/>
          </a:stretch>
        </p:blipFill>
        <p:spPr>
          <a:xfrm>
            <a:off x="507999" y="1329263"/>
            <a:ext cx="8164989" cy="5092363"/>
          </a:xfrm>
          <a:prstGeom prst="rect">
            <a:avLst/>
          </a:prstGeom>
          <a:ln>
            <a:solidFill>
              <a:srgbClr val="FF0000"/>
            </a:solid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2840"/>
            <a:ext cx="8229600" cy="753401"/>
          </a:xfrm>
        </p:spPr>
        <p:txBody>
          <a:bodyPr>
            <a:normAutofit fontScale="90000"/>
          </a:bodyPr>
          <a:lstStyle/>
          <a:p>
            <a:r>
              <a:rPr lang="en-US" dirty="0" smtClean="0">
                <a:solidFill>
                  <a:srgbClr val="FFFFFF"/>
                </a:solidFill>
              </a:rPr>
              <a:t>Bathymetric Attributed Grids</a:t>
            </a:r>
            <a:endParaRPr lang="en-US" dirty="0">
              <a:solidFill>
                <a:srgbClr val="FFFFFF"/>
              </a:solidFill>
            </a:endParaRPr>
          </a:p>
        </p:txBody>
      </p:sp>
      <p:sp>
        <p:nvSpPr>
          <p:cNvPr id="3" name="Content Placeholder 2"/>
          <p:cNvSpPr>
            <a:spLocks noGrp="1"/>
          </p:cNvSpPr>
          <p:nvPr>
            <p:ph idx="1"/>
          </p:nvPr>
        </p:nvSpPr>
        <p:spPr/>
        <p:txBody>
          <a:bodyPr/>
          <a:lstStyle/>
          <a:p>
            <a:endParaRPr lang="en-US"/>
          </a:p>
        </p:txBody>
      </p:sp>
      <p:pic>
        <p:nvPicPr>
          <p:cNvPr id="4" name="Picture 3" descr="Screen shot 2010-06-05 at 3.56.04 PM.png"/>
          <p:cNvPicPr>
            <a:picLocks noChangeAspect="1"/>
          </p:cNvPicPr>
          <p:nvPr/>
        </p:nvPicPr>
        <p:blipFill>
          <a:blip r:embed="rId3"/>
          <a:stretch>
            <a:fillRect/>
          </a:stretch>
        </p:blipFill>
        <p:spPr>
          <a:xfrm>
            <a:off x="0" y="669925"/>
            <a:ext cx="9144000" cy="6188075"/>
          </a:xfrm>
          <a:prstGeom prst="rect">
            <a:avLst/>
          </a:prstGeom>
        </p:spPr>
      </p:pic>
      <p:pic>
        <p:nvPicPr>
          <p:cNvPr id="7" name="Picture 6" descr="Screen shot 2010-06-03 at 6.06.06 PM.png"/>
          <p:cNvPicPr>
            <a:picLocks noChangeAspect="1"/>
          </p:cNvPicPr>
          <p:nvPr/>
        </p:nvPicPr>
        <p:blipFill>
          <a:blip r:embed="rId4"/>
          <a:stretch>
            <a:fillRect/>
          </a:stretch>
        </p:blipFill>
        <p:spPr>
          <a:xfrm>
            <a:off x="2222504" y="2869561"/>
            <a:ext cx="4800596" cy="1536857"/>
          </a:xfrm>
          <a:prstGeom prst="rect">
            <a:avLst/>
          </a:prstGeom>
          <a:ln>
            <a:solidFill>
              <a:srgbClr val="FF0000"/>
            </a:solidFill>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FFFFFF"/>
                </a:solidFill>
              </a:rPr>
              <a:t>Credits</a:t>
            </a:r>
            <a:endParaRPr lang="en-US" dirty="0">
              <a:solidFill>
                <a:srgbClr val="FFFFFF"/>
              </a:solidFill>
            </a:endParaRPr>
          </a:p>
        </p:txBody>
      </p:sp>
      <p:sp>
        <p:nvSpPr>
          <p:cNvPr id="3" name="Content Placeholder 2"/>
          <p:cNvSpPr>
            <a:spLocks noGrp="1"/>
          </p:cNvSpPr>
          <p:nvPr>
            <p:ph idx="1"/>
          </p:nvPr>
        </p:nvSpPr>
        <p:spPr/>
        <p:txBody>
          <a:bodyPr anchor="t">
            <a:normAutofit fontScale="92500" lnSpcReduction="10000"/>
          </a:bodyPr>
          <a:lstStyle/>
          <a:p>
            <a:pPr>
              <a:spcAft>
                <a:spcPts val="1200"/>
              </a:spcAft>
              <a:buNone/>
            </a:pPr>
            <a:r>
              <a:rPr lang="en-US" dirty="0" smtClean="0">
                <a:solidFill>
                  <a:srgbClr val="FF0000"/>
                </a:solidFill>
              </a:rPr>
              <a:t>Rob Braswell</a:t>
            </a:r>
            <a:r>
              <a:rPr lang="en-US" dirty="0" smtClean="0">
                <a:solidFill>
                  <a:srgbClr val="FFFFFF"/>
                </a:solidFill>
              </a:rPr>
              <a:t>, Allison Bailey, Jordan Chadwick, Phil Collins, </a:t>
            </a:r>
            <a:r>
              <a:rPr lang="en-US" dirty="0" err="1" smtClean="0">
                <a:solidFill>
                  <a:srgbClr val="FFFFFF"/>
                </a:solidFill>
              </a:rPr>
              <a:t>Chander</a:t>
            </a:r>
            <a:r>
              <a:rPr lang="en-US" dirty="0" smtClean="0">
                <a:solidFill>
                  <a:srgbClr val="FFFFFF"/>
                </a:solidFill>
              </a:rPr>
              <a:t> </a:t>
            </a:r>
            <a:r>
              <a:rPr lang="en-US" dirty="0" err="1" smtClean="0">
                <a:solidFill>
                  <a:srgbClr val="FFFFFF"/>
                </a:solidFill>
              </a:rPr>
              <a:t>Ganesan</a:t>
            </a:r>
            <a:r>
              <a:rPr lang="en-US" dirty="0" smtClean="0">
                <a:solidFill>
                  <a:srgbClr val="FFFFFF"/>
                </a:solidFill>
              </a:rPr>
              <a:t>, Stanley Glidden, George Graettinger, Michael Greer, </a:t>
            </a:r>
            <a:r>
              <a:rPr lang="en-US" dirty="0" smtClean="0">
                <a:solidFill>
                  <a:srgbClr val="FF0000"/>
                </a:solidFill>
              </a:rPr>
              <a:t>Michele Jacobi</a:t>
            </a:r>
            <a:r>
              <a:rPr lang="en-US" dirty="0" smtClean="0">
                <a:solidFill>
                  <a:srgbClr val="FFFFFF"/>
                </a:solidFill>
              </a:rPr>
              <a:t>, Nancy </a:t>
            </a:r>
            <a:r>
              <a:rPr lang="en-US" dirty="0" err="1" smtClean="0">
                <a:solidFill>
                  <a:srgbClr val="FFFFFF"/>
                </a:solidFill>
              </a:rPr>
              <a:t>Kinner</a:t>
            </a:r>
            <a:r>
              <a:rPr lang="en-US" dirty="0" smtClean="0">
                <a:solidFill>
                  <a:srgbClr val="FFFFFF"/>
                </a:solidFill>
              </a:rPr>
              <a:t>, Steven Knight, Bob St. Lawrence, Kathy </a:t>
            </a:r>
            <a:r>
              <a:rPr lang="en-US" dirty="0" err="1" smtClean="0">
                <a:solidFill>
                  <a:srgbClr val="FFFFFF"/>
                </a:solidFill>
              </a:rPr>
              <a:t>Mandsager</a:t>
            </a:r>
            <a:r>
              <a:rPr lang="en-US" dirty="0" smtClean="0">
                <a:solidFill>
                  <a:srgbClr val="FFFFFF"/>
                </a:solidFill>
              </a:rPr>
              <a:t>, Amy </a:t>
            </a:r>
            <a:r>
              <a:rPr lang="en-US" dirty="0" err="1" smtClean="0">
                <a:solidFill>
                  <a:srgbClr val="FFFFFF"/>
                </a:solidFill>
              </a:rPr>
              <a:t>Merten</a:t>
            </a:r>
            <a:r>
              <a:rPr lang="en-US" dirty="0" smtClean="0">
                <a:solidFill>
                  <a:srgbClr val="FFFFFF"/>
                </a:solidFill>
              </a:rPr>
              <a:t>, </a:t>
            </a:r>
            <a:r>
              <a:rPr lang="en-US" dirty="0" smtClean="0">
                <a:solidFill>
                  <a:srgbClr val="FF0000"/>
                </a:solidFill>
              </a:rPr>
              <a:t>Aaron Racicot</a:t>
            </a:r>
            <a:r>
              <a:rPr lang="en-US" dirty="0" smtClean="0">
                <a:solidFill>
                  <a:srgbClr val="FFFFFF"/>
                </a:solidFill>
              </a:rPr>
              <a:t>, Tracy Ross, Kari Sheets, Ben </a:t>
            </a:r>
            <a:r>
              <a:rPr lang="en-US" dirty="0" err="1" smtClean="0">
                <a:solidFill>
                  <a:srgbClr val="FFFFFF"/>
                </a:solidFill>
              </a:rPr>
              <a:t>Shorr</a:t>
            </a:r>
            <a:r>
              <a:rPr lang="en-US" dirty="0" smtClean="0">
                <a:solidFill>
                  <a:srgbClr val="FFFFFF"/>
                </a:solidFill>
              </a:rPr>
              <a:t>, Dane </a:t>
            </a:r>
            <a:r>
              <a:rPr lang="en-US" dirty="0" err="1" smtClean="0">
                <a:solidFill>
                  <a:srgbClr val="FFFFFF"/>
                </a:solidFill>
              </a:rPr>
              <a:t>Springmeyer</a:t>
            </a:r>
            <a:endParaRPr lang="en-US" dirty="0" smtClean="0">
              <a:solidFill>
                <a:srgbClr val="FFFFFF"/>
              </a:solidFill>
            </a:endParaRPr>
          </a:p>
          <a:p>
            <a:pPr>
              <a:spcAft>
                <a:spcPts val="1200"/>
              </a:spcAft>
              <a:buNone/>
            </a:pPr>
            <a:r>
              <a:rPr lang="en-US" dirty="0" smtClean="0">
                <a:solidFill>
                  <a:srgbClr val="FFFFFF"/>
                </a:solidFill>
              </a:rPr>
              <a:t>And many others from NOAA (especially OR&amp;R, </a:t>
            </a:r>
            <a:r>
              <a:rPr lang="en-US" dirty="0" err="1" smtClean="0">
                <a:solidFill>
                  <a:srgbClr val="FFFFFF"/>
                </a:solidFill>
              </a:rPr>
              <a:t>nowCoast</a:t>
            </a:r>
            <a:r>
              <a:rPr lang="en-US" dirty="0" smtClean="0">
                <a:solidFill>
                  <a:srgbClr val="FFFFFF"/>
                </a:solidFill>
              </a:rPr>
              <a:t>, WOC), USCG, UNH (CRRC, CCOM, Morse Hall, …), and many more</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solidFill>
                  <a:srgbClr val="FFFFFF"/>
                </a:solidFill>
              </a:rPr>
              <a:t>Are we ready for another oil spill </a:t>
            </a:r>
            <a:br>
              <a:rPr lang="en-US" dirty="0" smtClean="0">
                <a:solidFill>
                  <a:srgbClr val="FFFFFF"/>
                </a:solidFill>
              </a:rPr>
            </a:br>
            <a:r>
              <a:rPr lang="en-US" dirty="0" smtClean="0">
                <a:solidFill>
                  <a:srgbClr val="FFFFFF"/>
                </a:solidFill>
              </a:rPr>
              <a:t>as a community?</a:t>
            </a:r>
            <a:endParaRPr lang="en-US" dirty="0">
              <a:solidFill>
                <a:srgbClr val="FFFFFF"/>
              </a:solidFill>
            </a:endParaRPr>
          </a:p>
        </p:txBody>
      </p:sp>
      <p:sp>
        <p:nvSpPr>
          <p:cNvPr id="3" name="Content Placeholder 2"/>
          <p:cNvSpPr>
            <a:spLocks noGrp="1"/>
          </p:cNvSpPr>
          <p:nvPr>
            <p:ph idx="1"/>
          </p:nvPr>
        </p:nvSpPr>
        <p:spPr>
          <a:xfrm>
            <a:off x="457200" y="2578100"/>
            <a:ext cx="8229600" cy="3548063"/>
          </a:xfrm>
        </p:spPr>
        <p:txBody>
          <a:bodyPr anchor="t">
            <a:normAutofit/>
          </a:bodyPr>
          <a:lstStyle/>
          <a:p>
            <a:pPr algn="ctr">
              <a:spcAft>
                <a:spcPts val="1200"/>
              </a:spcAft>
              <a:buNone/>
            </a:pPr>
            <a:r>
              <a:rPr lang="en-US" sz="4000" dirty="0" smtClean="0">
                <a:solidFill>
                  <a:srgbClr val="FF0000"/>
                </a:solidFill>
              </a:rPr>
              <a:t>Probably</a:t>
            </a:r>
            <a:endParaRPr lang="en-US" sz="4000" dirty="0" smtClean="0">
              <a:solidFill>
                <a:srgbClr val="FFFFFF"/>
              </a:solidFill>
            </a:endParaRPr>
          </a:p>
          <a:p>
            <a:pPr algn="ctr">
              <a:spcAft>
                <a:spcPts val="1200"/>
              </a:spcAft>
              <a:buNone/>
            </a:pPr>
            <a:r>
              <a:rPr lang="en-US" sz="2800" dirty="0" smtClean="0">
                <a:solidFill>
                  <a:srgbClr val="FF0000"/>
                </a:solidFill>
              </a:rPr>
              <a:t>(for now)</a:t>
            </a:r>
          </a:p>
        </p:txBody>
      </p:sp>
      <p:pic>
        <p:nvPicPr>
          <p:cNvPr id="5" name="Picture 4" descr="image56.png"/>
          <p:cNvPicPr>
            <a:picLocks noChangeAspect="1"/>
          </p:cNvPicPr>
          <p:nvPr/>
        </p:nvPicPr>
        <p:blipFill>
          <a:blip r:embed="rId3"/>
          <a:stretch>
            <a:fillRect/>
          </a:stretch>
        </p:blipFill>
        <p:spPr>
          <a:xfrm>
            <a:off x="1948484" y="1910346"/>
            <a:ext cx="5087315" cy="33474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22654"/>
            <a:ext cx="8229600" cy="680651"/>
          </a:xfrm>
        </p:spPr>
        <p:txBody>
          <a:bodyPr>
            <a:normAutofit fontScale="90000"/>
          </a:bodyPr>
          <a:lstStyle/>
          <a:p>
            <a:r>
              <a:rPr lang="en-US" dirty="0" smtClean="0">
                <a:solidFill>
                  <a:schemeClr val="bg1"/>
                </a:solidFill>
              </a:rPr>
              <a:t>Lessons for the future</a:t>
            </a:r>
            <a:endParaRPr lang="en-US" dirty="0">
              <a:solidFill>
                <a:schemeClr val="bg1"/>
              </a:solidFill>
            </a:endParaRPr>
          </a:p>
        </p:txBody>
      </p:sp>
      <p:sp>
        <p:nvSpPr>
          <p:cNvPr id="3" name="Content Placeholder 2"/>
          <p:cNvSpPr>
            <a:spLocks noGrp="1"/>
          </p:cNvSpPr>
          <p:nvPr>
            <p:ph idx="1"/>
          </p:nvPr>
        </p:nvSpPr>
        <p:spPr>
          <a:xfrm>
            <a:off x="457200" y="879297"/>
            <a:ext cx="8229600" cy="5840295"/>
          </a:xfrm>
        </p:spPr>
        <p:txBody>
          <a:bodyPr>
            <a:normAutofit fontScale="70000" lnSpcReduction="20000"/>
          </a:bodyPr>
          <a:lstStyle/>
          <a:p>
            <a:r>
              <a:rPr lang="en-US" dirty="0" smtClean="0">
                <a:solidFill>
                  <a:schemeClr val="bg1"/>
                </a:solidFill>
              </a:rPr>
              <a:t>Ships of all sizes should have </a:t>
            </a:r>
            <a:r>
              <a:rPr lang="en-US" dirty="0" smtClean="0">
                <a:solidFill>
                  <a:srgbClr val="FF0000"/>
                </a:solidFill>
              </a:rPr>
              <a:t>AIS</a:t>
            </a:r>
            <a:r>
              <a:rPr lang="en-US" dirty="0" smtClean="0">
                <a:solidFill>
                  <a:schemeClr val="bg1"/>
                </a:solidFill>
              </a:rPr>
              <a:t> and there must be a way to track which ships are a part of a response</a:t>
            </a:r>
          </a:p>
          <a:p>
            <a:r>
              <a:rPr lang="en-US" dirty="0" smtClean="0">
                <a:solidFill>
                  <a:schemeClr val="bg1"/>
                </a:solidFill>
              </a:rPr>
              <a:t>Have </a:t>
            </a:r>
            <a:r>
              <a:rPr lang="en-US" dirty="0" smtClean="0">
                <a:solidFill>
                  <a:srgbClr val="FF0000"/>
                </a:solidFill>
              </a:rPr>
              <a:t>portable AIS systems </a:t>
            </a:r>
            <a:r>
              <a:rPr lang="en-US" dirty="0" smtClean="0">
                <a:solidFill>
                  <a:schemeClr val="bg1"/>
                </a:solidFill>
              </a:rPr>
              <a:t>ready to put on ships (suitcase version)</a:t>
            </a:r>
          </a:p>
          <a:p>
            <a:r>
              <a:rPr lang="en-US" dirty="0" smtClean="0">
                <a:solidFill>
                  <a:schemeClr val="bg1"/>
                </a:solidFill>
              </a:rPr>
              <a:t>Know the </a:t>
            </a:r>
            <a:r>
              <a:rPr lang="en-US" dirty="0" smtClean="0">
                <a:solidFill>
                  <a:srgbClr val="FF0000"/>
                </a:solidFill>
              </a:rPr>
              <a:t>bathymetry</a:t>
            </a:r>
            <a:r>
              <a:rPr lang="en-US" dirty="0" smtClean="0">
                <a:solidFill>
                  <a:schemeClr val="bg1"/>
                </a:solidFill>
              </a:rPr>
              <a:t> and be willing to collect your own if necessary.  Have charts, the Coast Pilot and local names</a:t>
            </a:r>
          </a:p>
          <a:p>
            <a:r>
              <a:rPr lang="en-US" dirty="0" smtClean="0">
                <a:solidFill>
                  <a:schemeClr val="bg1"/>
                </a:solidFill>
              </a:rPr>
              <a:t>Have </a:t>
            </a:r>
            <a:r>
              <a:rPr lang="en-US" dirty="0" smtClean="0">
                <a:solidFill>
                  <a:srgbClr val="FF0000"/>
                </a:solidFill>
              </a:rPr>
              <a:t>a manual </a:t>
            </a:r>
            <a:r>
              <a:rPr lang="en-US" dirty="0" smtClean="0">
                <a:solidFill>
                  <a:schemeClr val="bg1"/>
                </a:solidFill>
              </a:rPr>
              <a:t>that you get to all of the team.  People coming to the area don’t know the local names, physical layout, and available data / resources</a:t>
            </a:r>
          </a:p>
          <a:p>
            <a:r>
              <a:rPr lang="en-US" dirty="0" smtClean="0">
                <a:solidFill>
                  <a:schemeClr val="bg1"/>
                </a:solidFill>
              </a:rPr>
              <a:t>Start using </a:t>
            </a:r>
            <a:r>
              <a:rPr lang="en-US" dirty="0" smtClean="0">
                <a:solidFill>
                  <a:srgbClr val="FF0000"/>
                </a:solidFill>
              </a:rPr>
              <a:t>mobile devices to collect data</a:t>
            </a:r>
            <a:r>
              <a:rPr lang="en-US" dirty="0" smtClean="0">
                <a:solidFill>
                  <a:schemeClr val="bg1"/>
                </a:solidFill>
              </a:rPr>
              <a:t> – position and information.  Avoid handwritten and voice communication to prevent confusion</a:t>
            </a:r>
          </a:p>
          <a:p>
            <a:r>
              <a:rPr lang="en-US" dirty="0" smtClean="0">
                <a:solidFill>
                  <a:srgbClr val="FF0000"/>
                </a:solidFill>
              </a:rPr>
              <a:t>Train with actual ships </a:t>
            </a:r>
            <a:r>
              <a:rPr lang="en-US" dirty="0" smtClean="0">
                <a:solidFill>
                  <a:schemeClr val="bg1"/>
                </a:solidFill>
              </a:rPr>
              <a:t>being virtually moved around</a:t>
            </a:r>
          </a:p>
          <a:p>
            <a:r>
              <a:rPr lang="en-US" dirty="0" smtClean="0">
                <a:solidFill>
                  <a:schemeClr val="bg1"/>
                </a:solidFill>
              </a:rPr>
              <a:t>Get necessary </a:t>
            </a:r>
            <a:r>
              <a:rPr lang="en-US" dirty="0" smtClean="0">
                <a:solidFill>
                  <a:srgbClr val="FF0000"/>
                </a:solidFill>
              </a:rPr>
              <a:t>data integrated </a:t>
            </a:r>
            <a:r>
              <a:rPr lang="en-US" dirty="0" smtClean="0">
                <a:solidFill>
                  <a:schemeClr val="bg1"/>
                </a:solidFill>
              </a:rPr>
              <a:t>into AOOS, ERMA and other systems before you are in a crisis.  Unlike Deepwater Horizon, initial response time is usually critical</a:t>
            </a:r>
          </a:p>
          <a:p>
            <a:r>
              <a:rPr lang="en-US" dirty="0" smtClean="0">
                <a:solidFill>
                  <a:schemeClr val="bg1"/>
                </a:solidFill>
              </a:rPr>
              <a:t>Train people to work with the data types </a:t>
            </a:r>
            <a:r>
              <a:rPr lang="en-US" i="1" dirty="0" smtClean="0">
                <a:solidFill>
                  <a:schemeClr val="bg1"/>
                </a:solidFill>
              </a:rPr>
              <a:t>before </a:t>
            </a:r>
            <a:r>
              <a:rPr lang="en-US" dirty="0" smtClean="0">
                <a:solidFill>
                  <a:schemeClr val="bg1"/>
                </a:solidFill>
              </a:rPr>
              <a:t>a crisis</a:t>
            </a:r>
          </a:p>
          <a:p>
            <a:r>
              <a:rPr lang="en-US" dirty="0" err="1" smtClean="0">
                <a:solidFill>
                  <a:srgbClr val="FF0000"/>
                </a:solidFill>
              </a:rPr>
              <a:t>PDFs</a:t>
            </a:r>
            <a:r>
              <a:rPr lang="en-US" dirty="0" smtClean="0">
                <a:solidFill>
                  <a:srgbClr val="FF0000"/>
                </a:solidFill>
              </a:rPr>
              <a:t> and paper are not good </a:t>
            </a:r>
            <a:r>
              <a:rPr lang="en-US" dirty="0" smtClean="0">
                <a:solidFill>
                  <a:schemeClr val="bg1"/>
                </a:solidFill>
              </a:rPr>
              <a:t>primary delivery devices</a:t>
            </a:r>
          </a:p>
          <a:p>
            <a:r>
              <a:rPr lang="en-US" dirty="0" smtClean="0">
                <a:solidFill>
                  <a:srgbClr val="FF0000"/>
                </a:solidFill>
              </a:rPr>
              <a:t>Communication</a:t>
            </a:r>
            <a:r>
              <a:rPr lang="en-US" dirty="0" smtClean="0">
                <a:solidFill>
                  <a:schemeClr val="bg1"/>
                </a:solidFill>
              </a:rPr>
              <a:t> across all the teams makes or breaks the response</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pic>
        <p:nvPicPr>
          <p:cNvPr id="8" name="Picture 7" descr="DSCN2542"/>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fontScale="90000"/>
          </a:bodyPr>
          <a:lstStyle/>
          <a:p>
            <a:r>
              <a:rPr lang="en-US" dirty="0" smtClean="0"/>
              <a:t>Thanks for listening!</a:t>
            </a:r>
            <a:br>
              <a:rPr lang="en-US" dirty="0" smtClean="0"/>
            </a:br>
            <a:r>
              <a:rPr lang="en-US" dirty="0" smtClean="0"/>
              <a:t>http://</a:t>
            </a:r>
            <a:r>
              <a:rPr lang="en-US" dirty="0" err="1" smtClean="0"/>
              <a:t>schwehr.org</a:t>
            </a:r>
            <a:r>
              <a:rPr lang="en-US" dirty="0" smtClean="0"/>
              <a:t/>
            </a:r>
            <a:br>
              <a:rPr lang="en-US" dirty="0" smtClean="0"/>
            </a:br>
            <a:endParaRPr lang="en-US" dirty="0"/>
          </a:p>
        </p:txBody>
      </p:sp>
      <p:pic>
        <p:nvPicPr>
          <p:cNvPr id="5" name="Picture 3" descr="IMG_8566.JPG"/>
          <p:cNvPicPr>
            <a:picLocks noChangeAspect="1"/>
          </p:cNvPicPr>
          <p:nvPr/>
        </p:nvPicPr>
        <p:blipFill>
          <a:blip r:embed="rId4"/>
          <a:srcRect/>
          <a:stretch>
            <a:fillRect/>
          </a:stretch>
        </p:blipFill>
        <p:spPr bwMode="auto">
          <a:xfrm>
            <a:off x="638636" y="3277329"/>
            <a:ext cx="1860243" cy="1240162"/>
          </a:xfrm>
          <a:prstGeom prst="rect">
            <a:avLst/>
          </a:prstGeom>
          <a:noFill/>
          <a:ln w="12700">
            <a:solidFill>
              <a:schemeClr val="bg1">
                <a:lumMod val="85000"/>
              </a:schemeClr>
            </a:solidFill>
            <a:miter lim="800000"/>
            <a:headEnd/>
            <a:tailEnd/>
          </a:ln>
        </p:spPr>
      </p:pic>
      <p:pic>
        <p:nvPicPr>
          <p:cNvPr id="6" name="Picture 5" descr="IMG_8574-sml.jpg"/>
          <p:cNvPicPr>
            <a:picLocks noChangeAspect="1"/>
          </p:cNvPicPr>
          <p:nvPr/>
        </p:nvPicPr>
        <p:blipFill>
          <a:blip r:embed="rId5"/>
          <a:stretch>
            <a:fillRect/>
          </a:stretch>
        </p:blipFill>
        <p:spPr>
          <a:xfrm>
            <a:off x="638636" y="4741741"/>
            <a:ext cx="1390944" cy="1321268"/>
          </a:xfrm>
          <a:prstGeom prst="rect">
            <a:avLst/>
          </a:prstGeom>
          <a:ln w="19050">
            <a:solidFill>
              <a:schemeClr val="bg1">
                <a:lumMod val="75000"/>
              </a:schemeClr>
            </a:solid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66738"/>
            <a:ext cx="8229600" cy="1143000"/>
          </a:xfrm>
        </p:spPr>
        <p:txBody>
          <a:bodyPr>
            <a:normAutofit fontScale="90000"/>
          </a:bodyPr>
          <a:lstStyle/>
          <a:p>
            <a:r>
              <a:rPr lang="en-US" dirty="0" smtClean="0">
                <a:solidFill>
                  <a:srgbClr val="FFFFFF"/>
                </a:solidFill>
              </a:rPr>
              <a:t>Acknowledgement of Funding / Conflict of Interest</a:t>
            </a:r>
            <a:endParaRPr lang="en-US" dirty="0">
              <a:solidFill>
                <a:srgbClr val="FFFFFF"/>
              </a:solidFill>
            </a:endParaRPr>
          </a:p>
        </p:txBody>
      </p:sp>
      <p:sp>
        <p:nvSpPr>
          <p:cNvPr id="3" name="Content Placeholder 2"/>
          <p:cNvSpPr>
            <a:spLocks noGrp="1"/>
          </p:cNvSpPr>
          <p:nvPr>
            <p:ph idx="1"/>
          </p:nvPr>
        </p:nvSpPr>
        <p:spPr>
          <a:xfrm>
            <a:off x="457200" y="2413000"/>
            <a:ext cx="8229600" cy="3713163"/>
          </a:xfrm>
        </p:spPr>
        <p:txBody>
          <a:bodyPr>
            <a:normAutofit/>
          </a:bodyPr>
          <a:lstStyle/>
          <a:p>
            <a:r>
              <a:rPr lang="en-US" sz="2800" dirty="0" smtClean="0">
                <a:solidFill>
                  <a:srgbClr val="FFFFFF"/>
                </a:solidFill>
              </a:rPr>
              <a:t>Received approximately $65K from BP in 2004 for my PhD research</a:t>
            </a:r>
          </a:p>
          <a:p>
            <a:r>
              <a:rPr lang="en-US" sz="2800" dirty="0" smtClean="0">
                <a:solidFill>
                  <a:srgbClr val="FFFFFF"/>
                </a:solidFill>
              </a:rPr>
              <a:t>I have </a:t>
            </a:r>
            <a:r>
              <a:rPr lang="en-US" sz="2800" i="1" dirty="0" smtClean="0">
                <a:solidFill>
                  <a:srgbClr val="FFFFFF"/>
                </a:solidFill>
              </a:rPr>
              <a:t>not</a:t>
            </a:r>
            <a:r>
              <a:rPr lang="en-US" sz="2800" dirty="0" smtClean="0">
                <a:solidFill>
                  <a:srgbClr val="FFFFFF"/>
                </a:solidFill>
              </a:rPr>
              <a:t> signed any Non-Disclosures relating to the Deepwater Incident</a:t>
            </a:r>
          </a:p>
          <a:p>
            <a:r>
              <a:rPr lang="en-US" sz="2800" dirty="0" smtClean="0">
                <a:solidFill>
                  <a:srgbClr val="FFFFFF"/>
                </a:solidFill>
              </a:rPr>
              <a:t>This represents only my opinions</a:t>
            </a:r>
          </a:p>
          <a:p>
            <a:r>
              <a:rPr lang="en-US" sz="2800" dirty="0" smtClean="0">
                <a:solidFill>
                  <a:srgbClr val="FFFFFF"/>
                </a:solidFill>
              </a:rPr>
              <a:t>I worked remotely from New Hampshire on the </a:t>
            </a:r>
            <a:r>
              <a:rPr lang="en-US" sz="2800" smtClean="0">
                <a:solidFill>
                  <a:srgbClr val="FFFFFF"/>
                </a:solidFill>
              </a:rPr>
              <a:t>Deepwater Horizon spill </a:t>
            </a:r>
            <a:endParaRPr lang="en-US" sz="2800" dirty="0" smtClean="0">
              <a:solidFill>
                <a:srgbClr val="FFFFFF"/>
              </a:solidFill>
            </a:endParaRPr>
          </a:p>
          <a:p>
            <a:endParaRPr lang="en-US" sz="2800" dirty="0">
              <a:solidFill>
                <a:srgbClr val="FFFFFF"/>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2946" name="Picture 2" descr="BA35_SourceDiagram"/>
          <p:cNvPicPr>
            <a:picLocks noChangeAspect="1" noChangeArrowheads="1"/>
          </p:cNvPicPr>
          <p:nvPr/>
        </p:nvPicPr>
        <p:blipFill>
          <a:blip r:embed="rId3"/>
          <a:srcRect/>
          <a:stretch>
            <a:fillRect/>
          </a:stretch>
        </p:blipFill>
        <p:spPr bwMode="auto">
          <a:xfrm>
            <a:off x="1016000" y="15876"/>
            <a:ext cx="7404100" cy="6559532"/>
          </a:xfrm>
          <a:prstGeom prst="rect">
            <a:avLst/>
          </a:prstGeom>
          <a:noFill/>
        </p:spPr>
      </p:pic>
      <p:pic>
        <p:nvPicPr>
          <p:cNvPr id="3" name="Picture 3" descr="IMG_8548.JPG"/>
          <p:cNvPicPr>
            <a:picLocks noChangeAspect="1"/>
          </p:cNvPicPr>
          <p:nvPr/>
        </p:nvPicPr>
        <p:blipFill>
          <a:blip r:embed="rId4"/>
          <a:srcRect/>
          <a:stretch>
            <a:fillRect/>
          </a:stretch>
        </p:blipFill>
        <p:spPr bwMode="auto">
          <a:xfrm>
            <a:off x="165100" y="3987585"/>
            <a:ext cx="4000824" cy="2667216"/>
          </a:xfrm>
          <a:prstGeom prst="rect">
            <a:avLst/>
          </a:prstGeom>
          <a:noFill/>
          <a:ln w="19050" cmpd="sng">
            <a:solidFill>
              <a:srgbClr val="FF0000"/>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1-01-19 at 7.10.49 AM.png"/>
          <p:cNvPicPr>
            <a:picLocks noChangeAspect="1"/>
          </p:cNvPicPr>
          <p:nvPr/>
        </p:nvPicPr>
        <p:blipFill>
          <a:blip r:embed="rId3"/>
          <a:stretch>
            <a:fillRect/>
          </a:stretch>
        </p:blipFill>
        <p:spPr>
          <a:xfrm>
            <a:off x="-168463" y="-138494"/>
            <a:ext cx="9312463" cy="6996494"/>
          </a:xfrm>
          <a:prstGeom prst="rect">
            <a:avLst/>
          </a:prstGeom>
        </p:spPr>
      </p:pic>
      <p:sp>
        <p:nvSpPr>
          <p:cNvPr id="3" name="TextBox 2"/>
          <p:cNvSpPr txBox="1"/>
          <p:nvPr/>
        </p:nvSpPr>
        <p:spPr>
          <a:xfrm>
            <a:off x="5603938" y="579275"/>
            <a:ext cx="3308886" cy="1384995"/>
          </a:xfrm>
          <a:prstGeom prst="rect">
            <a:avLst/>
          </a:prstGeom>
          <a:noFill/>
        </p:spPr>
        <p:txBody>
          <a:bodyPr wrap="square" rtlCol="0">
            <a:spAutoFit/>
          </a:bodyPr>
          <a:lstStyle/>
          <a:p>
            <a:pPr algn="ctr"/>
            <a:r>
              <a:rPr lang="en-US" sz="2800" dirty="0" smtClean="0">
                <a:solidFill>
                  <a:schemeClr val="bg1"/>
                </a:solidFill>
              </a:rPr>
              <a:t>USCG MISLE</a:t>
            </a:r>
          </a:p>
          <a:p>
            <a:pPr algn="ctr"/>
            <a:r>
              <a:rPr lang="en-US" sz="2800" dirty="0" smtClean="0">
                <a:solidFill>
                  <a:schemeClr val="bg1"/>
                </a:solidFill>
              </a:rPr>
              <a:t> Incident Database</a:t>
            </a:r>
          </a:p>
          <a:p>
            <a:pPr algn="ctr"/>
            <a:r>
              <a:rPr lang="en-US" sz="2800" dirty="0" smtClean="0">
                <a:solidFill>
                  <a:schemeClr val="bg1"/>
                </a:solidFill>
              </a:rPr>
              <a:t>2001-2010</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err="1" smtClean="0"/>
              <a:t>Cosco</a:t>
            </a:r>
            <a:r>
              <a:rPr lang="en-US" dirty="0" smtClean="0"/>
              <a:t> </a:t>
            </a:r>
            <a:r>
              <a:rPr lang="en-US" dirty="0" err="1" smtClean="0"/>
              <a:t>Busan</a:t>
            </a:r>
            <a:endParaRPr lang="en-US" dirty="0"/>
          </a:p>
        </p:txBody>
      </p:sp>
      <p:sp>
        <p:nvSpPr>
          <p:cNvPr id="3" name="Content Placeholder 2"/>
          <p:cNvSpPr>
            <a:spLocks noGrp="1"/>
          </p:cNvSpPr>
          <p:nvPr>
            <p:ph idx="1"/>
          </p:nvPr>
        </p:nvSpPr>
        <p:spPr/>
        <p:txBody>
          <a:bodyPr/>
          <a:lstStyle/>
          <a:p>
            <a:endParaRPr lang="en-US"/>
          </a:p>
        </p:txBody>
      </p:sp>
      <p:pic>
        <p:nvPicPr>
          <p:cNvPr id="4" name="Picture 3" descr="cosco-busan-uscg.jpg"/>
          <p:cNvPicPr>
            <a:picLocks noChangeAspect="1"/>
          </p:cNvPicPr>
          <p:nvPr/>
        </p:nvPicPr>
        <p:blipFill>
          <a:blip r:embed="rId3"/>
          <a:stretch>
            <a:fillRect/>
          </a:stretch>
        </p:blipFill>
        <p:spPr>
          <a:xfrm>
            <a:off x="-154106" y="-39737"/>
            <a:ext cx="9670888" cy="6430469"/>
          </a:xfrm>
          <a:prstGeom prst="rect">
            <a:avLst/>
          </a:prstGeom>
        </p:spPr>
      </p:pic>
      <p:sp>
        <p:nvSpPr>
          <p:cNvPr id="6" name="TextBox 5"/>
          <p:cNvSpPr txBox="1"/>
          <p:nvPr/>
        </p:nvSpPr>
        <p:spPr>
          <a:xfrm>
            <a:off x="7200900" y="444500"/>
            <a:ext cx="1714500" cy="369332"/>
          </a:xfrm>
          <a:prstGeom prst="rect">
            <a:avLst/>
          </a:prstGeom>
          <a:noFill/>
        </p:spPr>
        <p:txBody>
          <a:bodyPr wrap="square" rtlCol="0">
            <a:spAutoFit/>
          </a:bodyPr>
          <a:lstStyle/>
          <a:p>
            <a:r>
              <a:rPr lang="en-US" dirty="0" smtClean="0"/>
              <a:t>7-Nov-2007</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Cosco</a:t>
            </a:r>
            <a:r>
              <a:rPr lang="en-US" dirty="0" smtClean="0"/>
              <a:t> </a:t>
            </a:r>
            <a:r>
              <a:rPr lang="en-US" dirty="0" err="1" smtClean="0"/>
              <a:t>Busan</a:t>
            </a:r>
            <a:r>
              <a:rPr lang="en-US" dirty="0" smtClean="0"/>
              <a:t> and the tug Revolution</a:t>
            </a:r>
            <a:endParaRPr lang="en-US" dirty="0"/>
          </a:p>
        </p:txBody>
      </p:sp>
      <p:sp>
        <p:nvSpPr>
          <p:cNvPr id="3" name="Content Placeholder 2"/>
          <p:cNvSpPr>
            <a:spLocks noGrp="1"/>
          </p:cNvSpPr>
          <p:nvPr>
            <p:ph idx="1"/>
          </p:nvPr>
        </p:nvSpPr>
        <p:spPr/>
        <p:txBody>
          <a:bodyPr/>
          <a:lstStyle/>
          <a:p>
            <a:endParaRPr lang="en-US"/>
          </a:p>
        </p:txBody>
      </p:sp>
      <p:pic>
        <p:nvPicPr>
          <p:cNvPr id="4" name="Picture 3" descr="cosco-busan-and-revolution.png"/>
          <p:cNvPicPr>
            <a:picLocks noChangeAspect="1"/>
          </p:cNvPicPr>
          <p:nvPr/>
        </p:nvPicPr>
        <p:blipFill>
          <a:blip r:embed="rId3"/>
          <a:stretch>
            <a:fillRect/>
          </a:stretch>
        </p:blipFill>
        <p:spPr>
          <a:xfrm>
            <a:off x="-583899" y="-2592"/>
            <a:ext cx="10121599" cy="7127292"/>
          </a:xfrm>
          <a:prstGeom prst="rect">
            <a:avLst/>
          </a:prstGeom>
        </p:spPr>
      </p:pic>
      <p:sp>
        <p:nvSpPr>
          <p:cNvPr id="5" name="Oval 1028"/>
          <p:cNvSpPr>
            <a:spLocks noChangeArrowheads="1"/>
          </p:cNvSpPr>
          <p:nvPr/>
        </p:nvSpPr>
        <p:spPr bwMode="auto">
          <a:xfrm>
            <a:off x="1955800" y="2552700"/>
            <a:ext cx="1219200" cy="685800"/>
          </a:xfrm>
          <a:prstGeom prst="ellipse">
            <a:avLst/>
          </a:prstGeom>
          <a:solidFill>
            <a:srgbClr val="FFFF00">
              <a:alpha val="23000"/>
            </a:srgbClr>
          </a:solidFill>
          <a:ln w="25400">
            <a:solidFill>
              <a:srgbClr val="FFFF00"/>
            </a:solidFill>
            <a:round/>
            <a:headEnd/>
            <a:tailEnd/>
          </a:ln>
          <a:effectLst/>
        </p:spPr>
        <p:txBody>
          <a:bodyPr wrap="none" anchor="ctr">
            <a:prstTxWarp prst="textNoShape">
              <a:avLst/>
            </a:prstTxWarp>
          </a:bodyPr>
          <a:lstStyle/>
          <a:p>
            <a:endParaRPr lang="en-US"/>
          </a:p>
        </p:txBody>
      </p:sp>
      <p:sp>
        <p:nvSpPr>
          <p:cNvPr id="6" name="TextBox 5"/>
          <p:cNvSpPr txBox="1"/>
          <p:nvPr/>
        </p:nvSpPr>
        <p:spPr>
          <a:xfrm>
            <a:off x="5892800" y="-2592"/>
            <a:ext cx="2946400" cy="400110"/>
          </a:xfrm>
          <a:prstGeom prst="rect">
            <a:avLst/>
          </a:prstGeom>
          <a:noFill/>
        </p:spPr>
        <p:txBody>
          <a:bodyPr wrap="square" rtlCol="0">
            <a:spAutoFit/>
          </a:bodyPr>
          <a:lstStyle/>
          <a:p>
            <a:r>
              <a:rPr lang="en-US" sz="2000" dirty="0" err="1" smtClean="0"/>
              <a:t>Cosco</a:t>
            </a:r>
            <a:r>
              <a:rPr lang="en-US" sz="2000" dirty="0" smtClean="0"/>
              <a:t> </a:t>
            </a:r>
            <a:r>
              <a:rPr lang="en-US" sz="2000" dirty="0" err="1" smtClean="0"/>
              <a:t>Busan</a:t>
            </a:r>
            <a:r>
              <a:rPr lang="en-US" sz="2000" dirty="0" smtClean="0"/>
              <a:t>, Nov 2007</a:t>
            </a:r>
            <a:endParaRPr lang="en-US" sz="2000" dirty="0"/>
          </a:p>
        </p:txBody>
      </p:sp>
      <p:sp>
        <p:nvSpPr>
          <p:cNvPr id="7" name="TextBox 6"/>
          <p:cNvSpPr txBox="1"/>
          <p:nvPr/>
        </p:nvSpPr>
        <p:spPr>
          <a:xfrm>
            <a:off x="1181900" y="1076980"/>
            <a:ext cx="6465884" cy="523220"/>
          </a:xfrm>
          <a:prstGeom prst="rect">
            <a:avLst/>
          </a:prstGeom>
          <a:noFill/>
        </p:spPr>
        <p:txBody>
          <a:bodyPr wrap="square" rtlCol="0">
            <a:spAutoFit/>
          </a:bodyPr>
          <a:lstStyle/>
          <a:p>
            <a:pPr algn="ctr"/>
            <a:r>
              <a:rPr lang="en-US" sz="2800" dirty="0" smtClean="0">
                <a:solidFill>
                  <a:srgbClr val="FFFFFF"/>
                </a:solidFill>
              </a:rPr>
              <a:t>Automatic Identification System (AIS)</a:t>
            </a:r>
            <a:endParaRPr lang="en-US" sz="2800" dirty="0">
              <a:solidFill>
                <a:srgbClr val="FFFFFF"/>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tanker-sbnms-2006-v2.png"/>
          <p:cNvPicPr>
            <a:picLocks noChangeAspect="1"/>
          </p:cNvPicPr>
          <p:nvPr/>
        </p:nvPicPr>
        <p:blipFill>
          <a:blip r:embed="rId3"/>
          <a:stretch>
            <a:fillRect/>
          </a:stretch>
        </p:blipFill>
        <p:spPr>
          <a:xfrm>
            <a:off x="0" y="274638"/>
            <a:ext cx="9144001" cy="625475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4578070653_0a51ac7c9e_b.jpg"/>
          <p:cNvPicPr>
            <a:picLocks noChangeAspect="1"/>
          </p:cNvPicPr>
          <p:nvPr/>
        </p:nvPicPr>
        <p:blipFill>
          <a:blip r:embed="rId3"/>
          <a:stretch>
            <a:fillRect/>
          </a:stretch>
        </p:blipFill>
        <p:spPr>
          <a:xfrm>
            <a:off x="0" y="0"/>
            <a:ext cx="8867776" cy="6858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1550</TotalTime>
  <Words>2955</Words>
  <Application>Microsoft Macintosh PowerPoint</Application>
  <PresentationFormat>On-screen Show (4:3)</PresentationFormat>
  <Paragraphs>169</Paragraphs>
  <Slides>22</Slides>
  <Notes>22</Notes>
  <HiddenSlides>0</HiddenSlides>
  <MMClips>0</MMClips>
  <ScaleCrop>false</ScaleCrop>
  <HeadingPairs>
    <vt:vector size="4" baseType="variant">
      <vt:variant>
        <vt:lpstr>Design Template</vt:lpstr>
      </vt:variant>
      <vt:variant>
        <vt:i4>1</vt:i4>
      </vt:variant>
      <vt:variant>
        <vt:lpstr>Slide Titles</vt:lpstr>
      </vt:variant>
      <vt:variant>
        <vt:i4>22</vt:i4>
      </vt:variant>
    </vt:vector>
  </HeadingPairs>
  <TitlesOfParts>
    <vt:vector size="23" baseType="lpstr">
      <vt:lpstr>Office Theme</vt:lpstr>
      <vt:lpstr>Response Logistics ERMA &amp; GeoPlatform </vt:lpstr>
      <vt:lpstr>Credits</vt:lpstr>
      <vt:lpstr>Acknowledgement of Funding / Conflict of Interest</vt:lpstr>
      <vt:lpstr>Slide 4</vt:lpstr>
      <vt:lpstr>Slide 5</vt:lpstr>
      <vt:lpstr>Cosco Busan</vt:lpstr>
      <vt:lpstr>Cosco Busan and the tug Revolution</vt:lpstr>
      <vt:lpstr>Slide 8</vt:lpstr>
      <vt:lpstr>Slide 9</vt:lpstr>
      <vt:lpstr>Slide 10</vt:lpstr>
      <vt:lpstr>Open Source Tools / Open Protocols</vt:lpstr>
      <vt:lpstr>Slide 12</vt:lpstr>
      <vt:lpstr>“Hotwash” – We were not ready</vt:lpstr>
      <vt:lpstr>Deepwater Horizon</vt:lpstr>
      <vt:lpstr>Challenges of knowing which ships</vt:lpstr>
      <vt:lpstr>Slide 16</vt:lpstr>
      <vt:lpstr>Slide 17</vt:lpstr>
      <vt:lpstr>IMO AIS Binary Message – Area Notice RTCM and IMO Circular 289</vt:lpstr>
      <vt:lpstr>Bathymetric Attributed Grids</vt:lpstr>
      <vt:lpstr>Are we ready for another oil spill  as a community?</vt:lpstr>
      <vt:lpstr>Lessons for the future</vt:lpstr>
      <vt:lpstr>Thanks for listening! http://schwehr.org </vt:lpstr>
    </vt:vector>
  </TitlesOfParts>
  <Company>CCOM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Kurt Schwehr</dc:creator>
  <cp:lastModifiedBy>Kurt Schwehr</cp:lastModifiedBy>
  <cp:revision>19</cp:revision>
  <dcterms:created xsi:type="dcterms:W3CDTF">2011-01-19T22:43:34Z</dcterms:created>
  <dcterms:modified xsi:type="dcterms:W3CDTF">2011-01-19T22:48:41Z</dcterms:modified>
</cp:coreProperties>
</file>